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0.xml" ContentType="application/vnd.openxmlformats-officedocument.themeOverride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1.xml" ContentType="application/vnd.openxmlformats-officedocument.themeOverride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3.xml" ContentType="application/vnd.openxmlformats-officedocument.themeOverride+xml"/>
  <Override PartName="/ppt/drawings/drawing11.xml" ContentType="application/vnd.openxmlformats-officedocument.drawingml.chartshape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4.xml" ContentType="application/vnd.openxmlformats-officedocument.themeOverride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5.xml" ContentType="application/vnd.openxmlformats-officedocument.themeOverride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6.xml" ContentType="application/vnd.openxmlformats-officedocument.themeOverride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7.xml" ContentType="application/vnd.openxmlformats-officedocument.themeOverride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  <p:sldMasterId id="2147483695" r:id="rId3"/>
  </p:sldMasterIdLst>
  <p:notesMasterIdLst>
    <p:notesMasterId r:id="rId58"/>
  </p:notesMasterIdLst>
  <p:handoutMasterIdLst>
    <p:handoutMasterId r:id="rId59"/>
  </p:handoutMasterIdLst>
  <p:sldIdLst>
    <p:sldId id="932" r:id="rId4"/>
    <p:sldId id="258" r:id="rId5"/>
    <p:sldId id="1236" r:id="rId6"/>
    <p:sldId id="799" r:id="rId7"/>
    <p:sldId id="786" r:id="rId8"/>
    <p:sldId id="1180" r:id="rId9"/>
    <p:sldId id="1237" r:id="rId10"/>
    <p:sldId id="1353" r:id="rId11"/>
    <p:sldId id="940" r:id="rId12"/>
    <p:sldId id="958" r:id="rId13"/>
    <p:sldId id="1183" r:id="rId14"/>
    <p:sldId id="1326" r:id="rId15"/>
    <p:sldId id="1239" r:id="rId16"/>
    <p:sldId id="1266" r:id="rId17"/>
    <p:sldId id="1383" r:id="rId18"/>
    <p:sldId id="1230" r:id="rId19"/>
    <p:sldId id="1384" r:id="rId20"/>
    <p:sldId id="1088" r:id="rId21"/>
    <p:sldId id="1055" r:id="rId22"/>
    <p:sldId id="955" r:id="rId23"/>
    <p:sldId id="1267" r:id="rId24"/>
    <p:sldId id="1181" r:id="rId25"/>
    <p:sldId id="1359" r:id="rId26"/>
    <p:sldId id="1385" r:id="rId27"/>
    <p:sldId id="1386" r:id="rId28"/>
    <p:sldId id="598" r:id="rId29"/>
    <p:sldId id="1387" r:id="rId30"/>
    <p:sldId id="1388" r:id="rId31"/>
    <p:sldId id="968" r:id="rId32"/>
    <p:sldId id="1382" r:id="rId33"/>
    <p:sldId id="1363" r:id="rId34"/>
    <p:sldId id="1364" r:id="rId35"/>
    <p:sldId id="1365" r:id="rId36"/>
    <p:sldId id="956" r:id="rId37"/>
    <p:sldId id="1140" r:id="rId38"/>
    <p:sldId id="1378" r:id="rId39"/>
    <p:sldId id="1379" r:id="rId40"/>
    <p:sldId id="1368" r:id="rId41"/>
    <p:sldId id="1376" r:id="rId42"/>
    <p:sldId id="1380" r:id="rId43"/>
    <p:sldId id="1390" r:id="rId44"/>
    <p:sldId id="1299" r:id="rId45"/>
    <p:sldId id="1300" r:id="rId46"/>
    <p:sldId id="1301" r:id="rId47"/>
    <p:sldId id="1302" r:id="rId48"/>
    <p:sldId id="1381" r:id="rId49"/>
    <p:sldId id="1205" r:id="rId50"/>
    <p:sldId id="1049" r:id="rId51"/>
    <p:sldId id="1389" r:id="rId52"/>
    <p:sldId id="1348" r:id="rId53"/>
    <p:sldId id="1238" r:id="rId54"/>
    <p:sldId id="1349" r:id="rId55"/>
    <p:sldId id="1350" r:id="rId56"/>
    <p:sldId id="471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rtz, Ron" initials="WR" lastIdx="3" clrIdx="0">
    <p:extLst>
      <p:ext uri="{19B8F6BF-5375-455C-9EA6-DF929625EA0E}">
        <p15:presenceInfo xmlns:p15="http://schemas.microsoft.com/office/powerpoint/2012/main" userId="S::Ron.Wirtz@mpls.frb.org::49e29556-6f83-4a1d-ade5-45123301a8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40F"/>
    <a:srgbClr val="DE8B10"/>
    <a:srgbClr val="2080B0"/>
    <a:srgbClr val="319587"/>
    <a:srgbClr val="45C2B1"/>
    <a:srgbClr val="EE9512"/>
    <a:srgbClr val="C77D0F"/>
    <a:srgbClr val="AF6D0D"/>
    <a:srgbClr val="CF810F"/>
    <a:srgbClr val="005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92982" autoAdjust="0"/>
  </p:normalViewPr>
  <p:slideViewPr>
    <p:cSldViewPr snapToGrid="0">
      <p:cViewPr varScale="1">
        <p:scale>
          <a:sx n="114" d="100"/>
          <a:sy n="114" d="100"/>
        </p:scale>
        <p:origin x="10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1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I1\SHARED\RES-PA\Paffairs\Outreach%20Director%20Work\Speeches\Ninth%20District%20speech%20data%20--%20master%20spreadshee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14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15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RB.WIN.FRB.ORG\I1\SHARED\RES-PA\Paffairs\Outreach%20Director%20Work\Haley%20Chinander%20(RA%20folder)\Beige%20Book\Ron's%20Beige%20Book%20File%2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Articles%20&amp;%20Article%20Review\Ron%20Wirtz\2024\Construction%20data%20for%20RECC%20backgrounder%20Jan%202024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Articles%20&amp;%20Article%20Review\Ron%20Wirtz\2024\Construction%20data%20for%20RECC%20backgrounder%20Jan%20202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RB.WIN.FRB.ORG\I1\SHARED\RES-PA\Paffairs\Outreach%20Director%20Work\Speeches\Ninth%20District%20speech%20data%20--%20master%20spreadshee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Real gross domestic product</a:t>
            </a:r>
          </a:p>
          <a:p>
            <a:pPr algn="ctr" rtl="0">
              <a:defRPr/>
            </a:pPr>
            <a:r>
              <a:rPr lang="en-US" sz="1800"/>
              <a:t>Q1 2019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78769235478219"/>
          <c:y val="0.17171296296296296"/>
          <c:w val="0.85491425816670885"/>
          <c:h val="0.63343285214348211"/>
        </c:manualLayout>
      </c:layout>
      <c:lineChart>
        <c:grouping val="standard"/>
        <c:varyColors val="0"/>
        <c:ser>
          <c:idx val="0"/>
          <c:order val="0"/>
          <c:tx>
            <c:strRef>
              <c:f>GDP!$A$17</c:f>
              <c:strCache>
                <c:ptCount val="1"/>
                <c:pt idx="0">
                  <c:v>US</c:v>
                </c:pt>
              </c:strCache>
            </c:strRef>
          </c:tx>
          <c:spPr>
            <a:ln w="88900" cap="rnd">
              <a:solidFill>
                <a:srgbClr val="003A5D"/>
              </a:solidFill>
              <a:round/>
            </a:ln>
            <a:effectLst/>
          </c:spPr>
          <c:marker>
            <c:symbol val="none"/>
          </c:marker>
          <c:cat>
            <c:strRef>
              <c:f>GDP!$B$16:$U$16</c:f>
              <c:strCache>
                <c:ptCount val="20"/>
                <c:pt idx="0">
                  <c:v>2019:Q1</c:v>
                </c:pt>
                <c:pt idx="1">
                  <c:v>2019:Q2</c:v>
                </c:pt>
                <c:pt idx="2">
                  <c:v>2019:Q3</c:v>
                </c:pt>
                <c:pt idx="3">
                  <c:v>2019:Q4</c:v>
                </c:pt>
                <c:pt idx="4">
                  <c:v>2020:Q1</c:v>
                </c:pt>
                <c:pt idx="5">
                  <c:v>2020:Q2</c:v>
                </c:pt>
                <c:pt idx="6">
                  <c:v>2020:Q3</c:v>
                </c:pt>
                <c:pt idx="7">
                  <c:v>2020:Q4</c:v>
                </c:pt>
                <c:pt idx="8">
                  <c:v>2021:Q1</c:v>
                </c:pt>
                <c:pt idx="9">
                  <c:v>2021:Q2</c:v>
                </c:pt>
                <c:pt idx="10">
                  <c:v>2021:Q3</c:v>
                </c:pt>
                <c:pt idx="11">
                  <c:v>2021:Q4</c:v>
                </c:pt>
                <c:pt idx="12">
                  <c:v>2022:Q1</c:v>
                </c:pt>
                <c:pt idx="13">
                  <c:v>2022:Q2</c:v>
                </c:pt>
                <c:pt idx="14">
                  <c:v>2022:Q3</c:v>
                </c:pt>
                <c:pt idx="15">
                  <c:v>2022:Q4</c:v>
                </c:pt>
                <c:pt idx="16">
                  <c:v>2023:Q1</c:v>
                </c:pt>
                <c:pt idx="17">
                  <c:v>2023:Q2</c:v>
                </c:pt>
                <c:pt idx="18">
                  <c:v>2023:Q3</c:v>
                </c:pt>
                <c:pt idx="19">
                  <c:v>2023:Q4</c:v>
                </c:pt>
              </c:strCache>
            </c:strRef>
          </c:cat>
          <c:val>
            <c:numRef>
              <c:f>GDP!$B$17:$U$17</c:f>
              <c:numCache>
                <c:formatCode>General</c:formatCode>
                <c:ptCount val="20"/>
                <c:pt idx="0">
                  <c:v>100</c:v>
                </c:pt>
                <c:pt idx="1">
                  <c:v>100.82966816310437</c:v>
                </c:pt>
                <c:pt idx="2">
                  <c:v>101.97123704699695</c:v>
                </c:pt>
                <c:pt idx="3">
                  <c:v>102.62519746364831</c:v>
                </c:pt>
                <c:pt idx="4">
                  <c:v>101.226554788968</c:v>
                </c:pt>
                <c:pt idx="5">
                  <c:v>93.238746715062092</c:v>
                </c:pt>
                <c:pt idx="6">
                  <c:v>100.47334944881621</c:v>
                </c:pt>
                <c:pt idx="7">
                  <c:v>101.51347406215483</c:v>
                </c:pt>
                <c:pt idx="8">
                  <c:v>102.81845100329903</c:v>
                </c:pt>
                <c:pt idx="9">
                  <c:v>104.38103075412133</c:v>
                </c:pt>
                <c:pt idx="10">
                  <c:v>105.23108083947461</c:v>
                </c:pt>
                <c:pt idx="11">
                  <c:v>107.01661266265494</c:v>
                </c:pt>
                <c:pt idx="12">
                  <c:v>106.48401309811587</c:v>
                </c:pt>
                <c:pt idx="13">
                  <c:v>106.33358069864782</c:v>
                </c:pt>
                <c:pt idx="14">
                  <c:v>107.03391353969968</c:v>
                </c:pt>
                <c:pt idx="15">
                  <c:v>107.71403100148665</c:v>
                </c:pt>
                <c:pt idx="16">
                  <c:v>108.31333103112148</c:v>
                </c:pt>
                <c:pt idx="17">
                  <c:v>108.86694440158411</c:v>
                </c:pt>
                <c:pt idx="18">
                  <c:v>110.16667523873203</c:v>
                </c:pt>
                <c:pt idx="19">
                  <c:v>111.07004197568962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9-43CC-9608-FF8344CA05CE}"/>
            </c:ext>
          </c:extLst>
        </c:ser>
        <c:ser>
          <c:idx val="1"/>
          <c:order val="1"/>
          <c:tx>
            <c:strRef>
              <c:f>GDP!$A$19</c:f>
              <c:strCache>
                <c:ptCount val="1"/>
                <c:pt idx="0">
                  <c:v>MN</c:v>
                </c:pt>
              </c:strCache>
            </c:strRef>
          </c:tx>
          <c:spPr>
            <a:ln w="889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GDP!$B$16:$U$16</c:f>
              <c:strCache>
                <c:ptCount val="20"/>
                <c:pt idx="0">
                  <c:v>2019:Q1</c:v>
                </c:pt>
                <c:pt idx="1">
                  <c:v>2019:Q2</c:v>
                </c:pt>
                <c:pt idx="2">
                  <c:v>2019:Q3</c:v>
                </c:pt>
                <c:pt idx="3">
                  <c:v>2019:Q4</c:v>
                </c:pt>
                <c:pt idx="4">
                  <c:v>2020:Q1</c:v>
                </c:pt>
                <c:pt idx="5">
                  <c:v>2020:Q2</c:v>
                </c:pt>
                <c:pt idx="6">
                  <c:v>2020:Q3</c:v>
                </c:pt>
                <c:pt idx="7">
                  <c:v>2020:Q4</c:v>
                </c:pt>
                <c:pt idx="8">
                  <c:v>2021:Q1</c:v>
                </c:pt>
                <c:pt idx="9">
                  <c:v>2021:Q2</c:v>
                </c:pt>
                <c:pt idx="10">
                  <c:v>2021:Q3</c:v>
                </c:pt>
                <c:pt idx="11">
                  <c:v>2021:Q4</c:v>
                </c:pt>
                <c:pt idx="12">
                  <c:v>2022:Q1</c:v>
                </c:pt>
                <c:pt idx="13">
                  <c:v>2022:Q2</c:v>
                </c:pt>
                <c:pt idx="14">
                  <c:v>2022:Q3</c:v>
                </c:pt>
                <c:pt idx="15">
                  <c:v>2022:Q4</c:v>
                </c:pt>
                <c:pt idx="16">
                  <c:v>2023:Q1</c:v>
                </c:pt>
                <c:pt idx="17">
                  <c:v>2023:Q2</c:v>
                </c:pt>
                <c:pt idx="18">
                  <c:v>2023:Q3</c:v>
                </c:pt>
                <c:pt idx="19">
                  <c:v>2023:Q4</c:v>
                </c:pt>
              </c:strCache>
            </c:strRef>
          </c:cat>
          <c:val>
            <c:numRef>
              <c:f>GDP!$B$19:$U$19</c:f>
              <c:numCache>
                <c:formatCode>General</c:formatCode>
                <c:ptCount val="20"/>
                <c:pt idx="0">
                  <c:v>100</c:v>
                </c:pt>
                <c:pt idx="1">
                  <c:v>100.65402293765418</c:v>
                </c:pt>
                <c:pt idx="2">
                  <c:v>101.96352518940451</c:v>
                </c:pt>
                <c:pt idx="3">
                  <c:v>102.62741301654306</c:v>
                </c:pt>
                <c:pt idx="4">
                  <c:v>100.68512894015089</c:v>
                </c:pt>
                <c:pt idx="5">
                  <c:v>93.065834535301875</c:v>
                </c:pt>
                <c:pt idx="6">
                  <c:v>99.28882115669812</c:v>
                </c:pt>
                <c:pt idx="7">
                  <c:v>100.5964548499946</c:v>
                </c:pt>
                <c:pt idx="8">
                  <c:v>101.56478031110949</c:v>
                </c:pt>
                <c:pt idx="9">
                  <c:v>103.4795581079087</c:v>
                </c:pt>
                <c:pt idx="10">
                  <c:v>102.86461002498098</c:v>
                </c:pt>
                <c:pt idx="11">
                  <c:v>103.97986463393151</c:v>
                </c:pt>
                <c:pt idx="12">
                  <c:v>103.37714461735632</c:v>
                </c:pt>
                <c:pt idx="13">
                  <c:v>103.88825031209048</c:v>
                </c:pt>
                <c:pt idx="14">
                  <c:v>104.93945183639453</c:v>
                </c:pt>
                <c:pt idx="15">
                  <c:v>104.49635617362097</c:v>
                </c:pt>
                <c:pt idx="16">
                  <c:v>104.59912688858364</c:v>
                </c:pt>
                <c:pt idx="17">
                  <c:v>104.77136401194889</c:v>
                </c:pt>
                <c:pt idx="18">
                  <c:v>105.82938027884936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9-43CC-9608-FF8344CA05CE}"/>
            </c:ext>
          </c:extLst>
        </c:ser>
        <c:ser>
          <c:idx val="2"/>
          <c:order val="2"/>
          <c:tx>
            <c:strRef>
              <c:f>GDP!$A$23</c:f>
              <c:strCache>
                <c:ptCount val="1"/>
                <c:pt idx="0">
                  <c:v>WI</c:v>
                </c:pt>
              </c:strCache>
            </c:strRef>
          </c:tx>
          <c:spPr>
            <a:ln w="88900" cap="rnd">
              <a:solidFill>
                <a:srgbClr val="45C2B1"/>
              </a:solidFill>
              <a:round/>
            </a:ln>
            <a:effectLst/>
          </c:spPr>
          <c:marker>
            <c:symbol val="none"/>
          </c:marker>
          <c:cat>
            <c:strRef>
              <c:f>GDP!$B$16:$U$16</c:f>
              <c:strCache>
                <c:ptCount val="20"/>
                <c:pt idx="0">
                  <c:v>2019:Q1</c:v>
                </c:pt>
                <c:pt idx="1">
                  <c:v>2019:Q2</c:v>
                </c:pt>
                <c:pt idx="2">
                  <c:v>2019:Q3</c:v>
                </c:pt>
                <c:pt idx="3">
                  <c:v>2019:Q4</c:v>
                </c:pt>
                <c:pt idx="4">
                  <c:v>2020:Q1</c:v>
                </c:pt>
                <c:pt idx="5">
                  <c:v>2020:Q2</c:v>
                </c:pt>
                <c:pt idx="6">
                  <c:v>2020:Q3</c:v>
                </c:pt>
                <c:pt idx="7">
                  <c:v>2020:Q4</c:v>
                </c:pt>
                <c:pt idx="8">
                  <c:v>2021:Q1</c:v>
                </c:pt>
                <c:pt idx="9">
                  <c:v>2021:Q2</c:v>
                </c:pt>
                <c:pt idx="10">
                  <c:v>2021:Q3</c:v>
                </c:pt>
                <c:pt idx="11">
                  <c:v>2021:Q4</c:v>
                </c:pt>
                <c:pt idx="12">
                  <c:v>2022:Q1</c:v>
                </c:pt>
                <c:pt idx="13">
                  <c:v>2022:Q2</c:v>
                </c:pt>
                <c:pt idx="14">
                  <c:v>2022:Q3</c:v>
                </c:pt>
                <c:pt idx="15">
                  <c:v>2022:Q4</c:v>
                </c:pt>
                <c:pt idx="16">
                  <c:v>2023:Q1</c:v>
                </c:pt>
                <c:pt idx="17">
                  <c:v>2023:Q2</c:v>
                </c:pt>
                <c:pt idx="18">
                  <c:v>2023:Q3</c:v>
                </c:pt>
                <c:pt idx="19">
                  <c:v>2023:Q4</c:v>
                </c:pt>
              </c:strCache>
            </c:strRef>
          </c:cat>
          <c:val>
            <c:numRef>
              <c:f>GDP!$B$23:$T$23</c:f>
              <c:numCache>
                <c:formatCode>General</c:formatCode>
                <c:ptCount val="19"/>
                <c:pt idx="0">
                  <c:v>100</c:v>
                </c:pt>
                <c:pt idx="1">
                  <c:v>100.71471446952825</c:v>
                </c:pt>
                <c:pt idx="2">
                  <c:v>101.03598066475854</c:v>
                </c:pt>
                <c:pt idx="3">
                  <c:v>101.88668290536647</c:v>
                </c:pt>
                <c:pt idx="4">
                  <c:v>99.291635860008498</c:v>
                </c:pt>
                <c:pt idx="5">
                  <c:v>91.985067653689313</c:v>
                </c:pt>
                <c:pt idx="6">
                  <c:v>99.092507669534896</c:v>
                </c:pt>
                <c:pt idx="7">
                  <c:v>100.29420169553799</c:v>
                </c:pt>
                <c:pt idx="8">
                  <c:v>100.06416856798556</c:v>
                </c:pt>
                <c:pt idx="9">
                  <c:v>100.9784043436254</c:v>
                </c:pt>
                <c:pt idx="10">
                  <c:v>101.02715068273602</c:v>
                </c:pt>
                <c:pt idx="11">
                  <c:v>102.55794297706473</c:v>
                </c:pt>
                <c:pt idx="12">
                  <c:v>101.71903420559644</c:v>
                </c:pt>
                <c:pt idx="13">
                  <c:v>100.9830310122879</c:v>
                </c:pt>
                <c:pt idx="14">
                  <c:v>101.72196745304916</c:v>
                </c:pt>
                <c:pt idx="15">
                  <c:v>101.6202412218034</c:v>
                </c:pt>
                <c:pt idx="16">
                  <c:v>100.87985327714803</c:v>
                </c:pt>
                <c:pt idx="17">
                  <c:v>100.84798067080646</c:v>
                </c:pt>
                <c:pt idx="18">
                  <c:v>102.08841170698371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09-43CC-9608-FF8344CA0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76096"/>
        <c:axId val="49980256"/>
      </c:lineChart>
      <c:catAx>
        <c:axId val="499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256"/>
        <c:crosses val="autoZero"/>
        <c:auto val="1"/>
        <c:lblAlgn val="ctr"/>
        <c:lblOffset val="100"/>
        <c:tickLblSkip val="1"/>
        <c:noMultiLvlLbl val="0"/>
      </c:catAx>
      <c:valAx>
        <c:axId val="49980256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7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80222528602031"/>
          <c:y val="0.53711217762585117"/>
          <c:w val="0.15169798834770865"/>
          <c:h val="0.23709706003420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/>
              <a:t>Total employment index</a:t>
            </a:r>
          </a:p>
          <a:p>
            <a:pPr>
              <a:defRPr/>
            </a:pPr>
            <a:r>
              <a:rPr lang="en-US" sz="1600" dirty="0"/>
              <a:t>January 2019 employment = 100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42580846503193E-2"/>
          <c:y val="8.56788985882872E-2"/>
          <c:w val="0.77240416782196142"/>
          <c:h val="0.76361262287932219"/>
        </c:manualLayout>
      </c:layout>
      <c:lineChart>
        <c:grouping val="standard"/>
        <c:varyColors val="0"/>
        <c:ser>
          <c:idx val="0"/>
          <c:order val="0"/>
          <c:tx>
            <c:strRef>
              <c:f>'State jobs'!$A$24</c:f>
              <c:strCache>
                <c:ptCount val="1"/>
                <c:pt idx="0">
                  <c:v>US</c:v>
                </c:pt>
              </c:strCache>
            </c:strRef>
          </c:tx>
          <c:spPr>
            <a:ln w="88900" cap="rnd">
              <a:solidFill>
                <a:srgbClr val="003A5D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'State jobs'!$B$17:$BI$17</c:f>
              <c:numCache>
                <c:formatCode>[$-409]mmm\-yy;@</c:formatCode>
                <c:ptCount val="6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</c:numCache>
            </c:numRef>
          </c:cat>
          <c:val>
            <c:numRef>
              <c:f>'State jobs'!$B$24:$BI$24</c:f>
              <c:numCache>
                <c:formatCode>General</c:formatCode>
                <c:ptCount val="60"/>
                <c:pt idx="0">
                  <c:v>100</c:v>
                </c:pt>
                <c:pt idx="1">
                  <c:v>99.985344471534958</c:v>
                </c:pt>
                <c:pt idx="2">
                  <c:v>100.1372290392635</c:v>
                </c:pt>
                <c:pt idx="3">
                  <c:v>100.29910601276364</c:v>
                </c:pt>
                <c:pt idx="4">
                  <c:v>100.34373875854349</c:v>
                </c:pt>
                <c:pt idx="5">
                  <c:v>100.45498754280079</c:v>
                </c:pt>
                <c:pt idx="6">
                  <c:v>100.5096126943523</c:v>
                </c:pt>
                <c:pt idx="7">
                  <c:v>100.66416190361991</c:v>
                </c:pt>
                <c:pt idx="8">
                  <c:v>100.80205710326817</c:v>
                </c:pt>
                <c:pt idx="9">
                  <c:v>100.88799179290406</c:v>
                </c:pt>
                <c:pt idx="10">
                  <c:v>101.03121627563053</c:v>
                </c:pt>
                <c:pt idx="11">
                  <c:v>101.0991646348775</c:v>
                </c:pt>
                <c:pt idx="12">
                  <c:v>101.32166220339209</c:v>
                </c:pt>
                <c:pt idx="13">
                  <c:v>101.50352398843545</c:v>
                </c:pt>
                <c:pt idx="14">
                  <c:v>100.55291311936261</c:v>
                </c:pt>
                <c:pt idx="15">
                  <c:v>86.887298986103886</c:v>
                </c:pt>
                <c:pt idx="16">
                  <c:v>88.635969996136268</c:v>
                </c:pt>
                <c:pt idx="17">
                  <c:v>91.67699215263066</c:v>
                </c:pt>
                <c:pt idx="18">
                  <c:v>92.638927748244669</c:v>
                </c:pt>
                <c:pt idx="19">
                  <c:v>93.794716015827973</c:v>
                </c:pt>
                <c:pt idx="20">
                  <c:v>94.434896145596014</c:v>
                </c:pt>
                <c:pt idx="21">
                  <c:v>94.913865462248694</c:v>
                </c:pt>
                <c:pt idx="22">
                  <c:v>95.089731803829096</c:v>
                </c:pt>
                <c:pt idx="23">
                  <c:v>94.911200820709595</c:v>
                </c:pt>
                <c:pt idx="24">
                  <c:v>95.240284050788077</c:v>
                </c:pt>
                <c:pt idx="25">
                  <c:v>95.623326272033253</c:v>
                </c:pt>
                <c:pt idx="26">
                  <c:v>96.145596013696249</c:v>
                </c:pt>
                <c:pt idx="27">
                  <c:v>96.336117883741693</c:v>
                </c:pt>
                <c:pt idx="28">
                  <c:v>96.657207189202879</c:v>
                </c:pt>
                <c:pt idx="29">
                  <c:v>97.118856335851419</c:v>
                </c:pt>
                <c:pt idx="30">
                  <c:v>97.631133671742816</c:v>
                </c:pt>
                <c:pt idx="31">
                  <c:v>98.072798006848132</c:v>
                </c:pt>
                <c:pt idx="32">
                  <c:v>98.443849341167379</c:v>
                </c:pt>
                <c:pt idx="33">
                  <c:v>98.964120601676058</c:v>
                </c:pt>
                <c:pt idx="34">
                  <c:v>99.373143077927438</c:v>
                </c:pt>
                <c:pt idx="35">
                  <c:v>99.752188336863981</c:v>
                </c:pt>
                <c:pt idx="36">
                  <c:v>99.994670716921803</c:v>
                </c:pt>
                <c:pt idx="37">
                  <c:v>100.59687970475773</c:v>
                </c:pt>
                <c:pt idx="38">
                  <c:v>100.87267010405425</c:v>
                </c:pt>
                <c:pt idx="39">
                  <c:v>101.04187484178691</c:v>
                </c:pt>
                <c:pt idx="40">
                  <c:v>101.28435722184473</c:v>
                </c:pt>
                <c:pt idx="41">
                  <c:v>101.5308365642112</c:v>
                </c:pt>
                <c:pt idx="42">
                  <c:v>101.90921566276296</c:v>
                </c:pt>
                <c:pt idx="43">
                  <c:v>102.1437041182035</c:v>
                </c:pt>
                <c:pt idx="44">
                  <c:v>102.37686025287449</c:v>
                </c:pt>
                <c:pt idx="45">
                  <c:v>102.59269621754135</c:v>
                </c:pt>
                <c:pt idx="46">
                  <c:v>102.78588272912586</c:v>
                </c:pt>
                <c:pt idx="47">
                  <c:v>102.94509506108692</c:v>
                </c:pt>
                <c:pt idx="48">
                  <c:v>103.25952276270034</c:v>
                </c:pt>
                <c:pt idx="49">
                  <c:v>103.42473053812435</c:v>
                </c:pt>
                <c:pt idx="50">
                  <c:v>103.56928734162037</c:v>
                </c:pt>
                <c:pt idx="51">
                  <c:v>103.71384414511637</c:v>
                </c:pt>
                <c:pt idx="52">
                  <c:v>103.90103521323795</c:v>
                </c:pt>
                <c:pt idx="53">
                  <c:v>103.97098205363923</c:v>
                </c:pt>
                <c:pt idx="54">
                  <c:v>104.12819590444596</c:v>
                </c:pt>
                <c:pt idx="55">
                  <c:v>104.2381123679337</c:v>
                </c:pt>
                <c:pt idx="56">
                  <c:v>104.41264638874455</c:v>
                </c:pt>
                <c:pt idx="57">
                  <c:v>104.48259322914586</c:v>
                </c:pt>
                <c:pt idx="58">
                  <c:v>104.5978389757118</c:v>
                </c:pt>
                <c:pt idx="59">
                  <c:v>104.74172961882302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28-4C06-AA75-FDFD777DBA9C}"/>
            </c:ext>
          </c:extLst>
        </c:ser>
        <c:ser>
          <c:idx val="1"/>
          <c:order val="1"/>
          <c:tx>
            <c:strRef>
              <c:f>'State jobs'!$A$23</c:f>
              <c:strCache>
                <c:ptCount val="1"/>
                <c:pt idx="0">
                  <c:v>WI</c:v>
                </c:pt>
              </c:strCache>
            </c:strRef>
          </c:tx>
          <c:spPr>
            <a:ln w="88900" cap="rnd">
              <a:solidFill>
                <a:srgbClr val="45C2B1"/>
              </a:solidFill>
              <a:round/>
            </a:ln>
            <a:effectLst/>
          </c:spPr>
          <c:marker>
            <c:symbol val="none"/>
          </c:marker>
          <c:cat>
            <c:numRef>
              <c:f>'State jobs'!$B$17:$BI$17</c:f>
              <c:numCache>
                <c:formatCode>[$-409]mmm\-yy;@</c:formatCode>
                <c:ptCount val="6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</c:numCache>
            </c:numRef>
          </c:cat>
          <c:val>
            <c:numRef>
              <c:f>'State jobs'!$B$23:$BI$23</c:f>
              <c:numCache>
                <c:formatCode>General</c:formatCode>
                <c:ptCount val="60"/>
                <c:pt idx="0">
                  <c:v>100</c:v>
                </c:pt>
                <c:pt idx="1">
                  <c:v>99.81605351170569</c:v>
                </c:pt>
                <c:pt idx="2">
                  <c:v>99.949832775919731</c:v>
                </c:pt>
                <c:pt idx="3">
                  <c:v>100.0133779264214</c:v>
                </c:pt>
                <c:pt idx="4">
                  <c:v>99.842809364548501</c:v>
                </c:pt>
                <c:pt idx="5">
                  <c:v>100.03678929765887</c:v>
                </c:pt>
                <c:pt idx="6">
                  <c:v>99.929765886287626</c:v>
                </c:pt>
                <c:pt idx="7">
                  <c:v>99.832775919732441</c:v>
                </c:pt>
                <c:pt idx="8">
                  <c:v>99.739130434782609</c:v>
                </c:pt>
                <c:pt idx="9">
                  <c:v>99.996655518394647</c:v>
                </c:pt>
                <c:pt idx="10">
                  <c:v>99.976588628762556</c:v>
                </c:pt>
                <c:pt idx="11">
                  <c:v>100.10367892976588</c:v>
                </c:pt>
                <c:pt idx="12">
                  <c:v>100.13377926421406</c:v>
                </c:pt>
                <c:pt idx="13">
                  <c:v>100.1304347826087</c:v>
                </c:pt>
                <c:pt idx="14">
                  <c:v>99.638795986622057</c:v>
                </c:pt>
                <c:pt idx="15">
                  <c:v>86.528428093645488</c:v>
                </c:pt>
                <c:pt idx="16">
                  <c:v>88.478260869565219</c:v>
                </c:pt>
                <c:pt idx="17">
                  <c:v>91.334448160535118</c:v>
                </c:pt>
                <c:pt idx="18">
                  <c:v>92.742474916387962</c:v>
                </c:pt>
                <c:pt idx="19">
                  <c:v>94.073578595317727</c:v>
                </c:pt>
                <c:pt idx="20">
                  <c:v>94.682274247491634</c:v>
                </c:pt>
                <c:pt idx="21">
                  <c:v>95.030100334448164</c:v>
                </c:pt>
                <c:pt idx="22">
                  <c:v>94.996655518394661</c:v>
                </c:pt>
                <c:pt idx="23">
                  <c:v>95.15384615384616</c:v>
                </c:pt>
                <c:pt idx="24">
                  <c:v>95.568561872909697</c:v>
                </c:pt>
                <c:pt idx="25">
                  <c:v>95.46488294314382</c:v>
                </c:pt>
                <c:pt idx="26">
                  <c:v>95.953177257525084</c:v>
                </c:pt>
                <c:pt idx="27">
                  <c:v>96.247491638795992</c:v>
                </c:pt>
                <c:pt idx="28">
                  <c:v>96.394648829431432</c:v>
                </c:pt>
                <c:pt idx="29">
                  <c:v>96.595317725752508</c:v>
                </c:pt>
                <c:pt idx="30">
                  <c:v>97.107023411371244</c:v>
                </c:pt>
                <c:pt idx="31">
                  <c:v>97.143812709030101</c:v>
                </c:pt>
                <c:pt idx="32">
                  <c:v>97.103678929765891</c:v>
                </c:pt>
                <c:pt idx="33">
                  <c:v>97.491638795986617</c:v>
                </c:pt>
                <c:pt idx="34">
                  <c:v>97.645484949832777</c:v>
                </c:pt>
                <c:pt idx="35">
                  <c:v>97.89297658862877</c:v>
                </c:pt>
                <c:pt idx="36">
                  <c:v>98.063545150501668</c:v>
                </c:pt>
                <c:pt idx="37">
                  <c:v>98.565217391304344</c:v>
                </c:pt>
                <c:pt idx="38">
                  <c:v>98.879598662207357</c:v>
                </c:pt>
                <c:pt idx="39">
                  <c:v>98.732441471571903</c:v>
                </c:pt>
                <c:pt idx="40">
                  <c:v>98.80602006688963</c:v>
                </c:pt>
                <c:pt idx="41">
                  <c:v>98.795986622073585</c:v>
                </c:pt>
                <c:pt idx="42">
                  <c:v>99.254180602006684</c:v>
                </c:pt>
                <c:pt idx="43">
                  <c:v>99.65217391304347</c:v>
                </c:pt>
                <c:pt idx="44">
                  <c:v>99.77591973244148</c:v>
                </c:pt>
                <c:pt idx="45">
                  <c:v>99.702341137123739</c:v>
                </c:pt>
                <c:pt idx="46">
                  <c:v>99.933110367892979</c:v>
                </c:pt>
                <c:pt idx="47">
                  <c:v>99.792642140468232</c:v>
                </c:pt>
                <c:pt idx="48">
                  <c:v>99.996655518394647</c:v>
                </c:pt>
                <c:pt idx="49">
                  <c:v>100.23411371237458</c:v>
                </c:pt>
                <c:pt idx="50">
                  <c:v>100.32775919732441</c:v>
                </c:pt>
                <c:pt idx="51">
                  <c:v>100.39799331103679</c:v>
                </c:pt>
                <c:pt idx="52">
                  <c:v>100.33444816053512</c:v>
                </c:pt>
                <c:pt idx="53">
                  <c:v>100.4180602006689</c:v>
                </c:pt>
                <c:pt idx="54">
                  <c:v>100.55852842809362</c:v>
                </c:pt>
                <c:pt idx="55">
                  <c:v>100.65217391304348</c:v>
                </c:pt>
                <c:pt idx="56">
                  <c:v>100.84615384615385</c:v>
                </c:pt>
                <c:pt idx="57">
                  <c:v>100.95652173913044</c:v>
                </c:pt>
                <c:pt idx="58">
                  <c:v>101.06020066889631</c:v>
                </c:pt>
                <c:pt idx="59">
                  <c:v>101.22073578595318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28-4C06-AA75-FDFD777DBA9C}"/>
            </c:ext>
          </c:extLst>
        </c:ser>
        <c:ser>
          <c:idx val="2"/>
          <c:order val="2"/>
          <c:tx>
            <c:strRef>
              <c:f>'State jobs'!$A$19</c:f>
              <c:strCache>
                <c:ptCount val="1"/>
                <c:pt idx="0">
                  <c:v>MN</c:v>
                </c:pt>
              </c:strCache>
            </c:strRef>
          </c:tx>
          <c:spPr>
            <a:ln w="889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'State jobs'!$B$17:$BI$17</c:f>
              <c:numCache>
                <c:formatCode>[$-409]mmm\-yy;@</c:formatCode>
                <c:ptCount val="6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</c:numCache>
            </c:numRef>
          </c:cat>
          <c:val>
            <c:numRef>
              <c:f>'State jobs'!$B$19:$BI$19</c:f>
              <c:numCache>
                <c:formatCode>General</c:formatCode>
                <c:ptCount val="60"/>
                <c:pt idx="0">
                  <c:v>100</c:v>
                </c:pt>
                <c:pt idx="1">
                  <c:v>99.872294663261201</c:v>
                </c:pt>
                <c:pt idx="2">
                  <c:v>99.959671998924591</c:v>
                </c:pt>
                <c:pt idx="3">
                  <c:v>100.13778733700767</c:v>
                </c:pt>
                <c:pt idx="4">
                  <c:v>100.33606667562844</c:v>
                </c:pt>
                <c:pt idx="5">
                  <c:v>100.43016534480442</c:v>
                </c:pt>
                <c:pt idx="6">
                  <c:v>100.37303400994757</c:v>
                </c:pt>
                <c:pt idx="7">
                  <c:v>100.51418201371152</c:v>
                </c:pt>
                <c:pt idx="8">
                  <c:v>100.38311601021644</c:v>
                </c:pt>
                <c:pt idx="9">
                  <c:v>100.45032934534213</c:v>
                </c:pt>
                <c:pt idx="10">
                  <c:v>100.389837343729</c:v>
                </c:pt>
                <c:pt idx="11">
                  <c:v>100.45705067885469</c:v>
                </c:pt>
                <c:pt idx="12">
                  <c:v>100.52426401398039</c:v>
                </c:pt>
                <c:pt idx="13">
                  <c:v>100.58811668234978</c:v>
                </c:pt>
                <c:pt idx="14">
                  <c:v>100.01680333378143</c:v>
                </c:pt>
                <c:pt idx="15">
                  <c:v>86.607742976206481</c:v>
                </c:pt>
                <c:pt idx="16">
                  <c:v>87.421024331227329</c:v>
                </c:pt>
                <c:pt idx="17">
                  <c:v>89.995295066541203</c:v>
                </c:pt>
                <c:pt idx="18">
                  <c:v>91.228659766097593</c:v>
                </c:pt>
                <c:pt idx="19">
                  <c:v>92.525877134023375</c:v>
                </c:pt>
                <c:pt idx="20">
                  <c:v>93.224895819330555</c:v>
                </c:pt>
                <c:pt idx="21">
                  <c:v>94.246538513241035</c:v>
                </c:pt>
                <c:pt idx="22">
                  <c:v>94.091947842451944</c:v>
                </c:pt>
                <c:pt idx="23">
                  <c:v>92.636779136980778</c:v>
                </c:pt>
                <c:pt idx="24">
                  <c:v>94.014652507057406</c:v>
                </c:pt>
                <c:pt idx="25">
                  <c:v>94.518752520500072</c:v>
                </c:pt>
                <c:pt idx="26">
                  <c:v>95.200967872025828</c:v>
                </c:pt>
                <c:pt idx="27">
                  <c:v>95.432853878209428</c:v>
                </c:pt>
                <c:pt idx="28">
                  <c:v>95.644575883855367</c:v>
                </c:pt>
                <c:pt idx="29">
                  <c:v>95.876461890038982</c:v>
                </c:pt>
                <c:pt idx="30">
                  <c:v>96.397365237263074</c:v>
                </c:pt>
                <c:pt idx="31">
                  <c:v>96.454496572119908</c:v>
                </c:pt>
                <c:pt idx="32">
                  <c:v>96.024331227315514</c:v>
                </c:pt>
                <c:pt idx="33">
                  <c:v>96.931711251512311</c:v>
                </c:pt>
                <c:pt idx="34">
                  <c:v>97.180400591477351</c:v>
                </c:pt>
                <c:pt idx="35">
                  <c:v>97.445893265223816</c:v>
                </c:pt>
                <c:pt idx="36">
                  <c:v>97.274499260653315</c:v>
                </c:pt>
                <c:pt idx="37">
                  <c:v>97.775238607339702</c:v>
                </c:pt>
                <c:pt idx="38">
                  <c:v>97.815566608415111</c:v>
                </c:pt>
                <c:pt idx="39">
                  <c:v>98.165075951068687</c:v>
                </c:pt>
                <c:pt idx="40">
                  <c:v>98.390240623739743</c:v>
                </c:pt>
                <c:pt idx="41">
                  <c:v>98.420486624546314</c:v>
                </c:pt>
                <c:pt idx="42">
                  <c:v>98.850651969350722</c:v>
                </c:pt>
                <c:pt idx="43">
                  <c:v>98.978357306089521</c:v>
                </c:pt>
                <c:pt idx="44">
                  <c:v>99.190079311735445</c:v>
                </c:pt>
                <c:pt idx="45">
                  <c:v>99.47237531926335</c:v>
                </c:pt>
                <c:pt idx="46">
                  <c:v>99.68409732490926</c:v>
                </c:pt>
                <c:pt idx="47">
                  <c:v>99.432047318187927</c:v>
                </c:pt>
                <c:pt idx="48">
                  <c:v>99.90926199758033</c:v>
                </c:pt>
                <c:pt idx="49">
                  <c:v>100.20164000537706</c:v>
                </c:pt>
                <c:pt idx="50">
                  <c:v>99.969753999193429</c:v>
                </c:pt>
                <c:pt idx="51">
                  <c:v>100.11426266971368</c:v>
                </c:pt>
                <c:pt idx="52">
                  <c:v>100.34614867589731</c:v>
                </c:pt>
                <c:pt idx="53">
                  <c:v>100.24868933996504</c:v>
                </c:pt>
                <c:pt idx="54">
                  <c:v>100.23524667293991</c:v>
                </c:pt>
                <c:pt idx="55">
                  <c:v>100.37639467670387</c:v>
                </c:pt>
                <c:pt idx="56">
                  <c:v>100.6284446834252</c:v>
                </c:pt>
                <c:pt idx="57">
                  <c:v>100.89057669041537</c:v>
                </c:pt>
                <c:pt idx="58">
                  <c:v>101.08549536227989</c:v>
                </c:pt>
                <c:pt idx="59">
                  <c:v>101.11238069633015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28-4C06-AA75-FDFD777DB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76096"/>
        <c:axId val="49980256"/>
      </c:lineChart>
      <c:dateAx>
        <c:axId val="49976096"/>
        <c:scaling>
          <c:orientation val="minMax"/>
          <c:min val="4355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80256"/>
        <c:crosses val="autoZero"/>
        <c:auto val="1"/>
        <c:lblOffset val="100"/>
        <c:baseTimeUnit val="months"/>
        <c:majorUnit val="4"/>
        <c:majorTimeUnit val="months"/>
      </c:dateAx>
      <c:valAx>
        <c:axId val="49980256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7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 dirty="0"/>
              <a:t>Job openings index</a:t>
            </a:r>
          </a:p>
          <a:p>
            <a:pPr>
              <a:defRPr/>
            </a:pPr>
            <a:r>
              <a:rPr lang="en-US" sz="1400" dirty="0"/>
              <a:t>Jan 2018 job openings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5344969990653E-2"/>
          <c:y val="0.16518005441302835"/>
          <c:w val="0.77052405906220411"/>
          <c:h val="0.6398005770745997"/>
        </c:manualLayout>
      </c:layout>
      <c:lineChart>
        <c:grouping val="standard"/>
        <c:varyColors val="0"/>
        <c:ser>
          <c:idx val="0"/>
          <c:order val="0"/>
          <c:tx>
            <c:strRef>
              <c:f>JOLTS!$B$41</c:f>
              <c:strCache>
                <c:ptCount val="1"/>
                <c:pt idx="0">
                  <c:v>US</c:v>
                </c:pt>
              </c:strCache>
            </c:strRef>
          </c:tx>
          <c:spPr>
            <a:ln w="889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JOLTS!$C$36:$BU$36</c:f>
              <c:numCache>
                <c:formatCode>[$-409]mmm\-yy;@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JOLTS!$C$41:$BU$41</c:f>
              <c:numCache>
                <c:formatCode>General</c:formatCode>
                <c:ptCount val="71"/>
                <c:pt idx="0" formatCode="#0">
                  <c:v>100</c:v>
                </c:pt>
                <c:pt idx="1">
                  <c:v>98.957861350249203</c:v>
                </c:pt>
                <c:pt idx="2">
                  <c:v>102.97538136233197</c:v>
                </c:pt>
                <c:pt idx="3">
                  <c:v>103.86648542516237</c:v>
                </c:pt>
                <c:pt idx="4">
                  <c:v>105.965866183356</c:v>
                </c:pt>
                <c:pt idx="5">
                  <c:v>109.19800634345265</c:v>
                </c:pt>
                <c:pt idx="6">
                  <c:v>108.59386799577102</c:v>
                </c:pt>
                <c:pt idx="7">
                  <c:v>108.86573025222776</c:v>
                </c:pt>
                <c:pt idx="8">
                  <c:v>111.93173236671197</c:v>
                </c:pt>
                <c:pt idx="9">
                  <c:v>110.31566228666365</c:v>
                </c:pt>
                <c:pt idx="10">
                  <c:v>114.69566530735537</c:v>
                </c:pt>
                <c:pt idx="11">
                  <c:v>113.10980214469113</c:v>
                </c:pt>
                <c:pt idx="12">
                  <c:v>113.53269898806826</c:v>
                </c:pt>
                <c:pt idx="13">
                  <c:v>106.81165987011025</c:v>
                </c:pt>
                <c:pt idx="14">
                  <c:v>110.81407642350098</c:v>
                </c:pt>
                <c:pt idx="15">
                  <c:v>108.60897145446306</c:v>
                </c:pt>
                <c:pt idx="16">
                  <c:v>110.42138649750792</c:v>
                </c:pt>
                <c:pt idx="17">
                  <c:v>107.82359160247697</c:v>
                </c:pt>
                <c:pt idx="18">
                  <c:v>106.4944872375774</c:v>
                </c:pt>
                <c:pt idx="19">
                  <c:v>108.32200573931429</c:v>
                </c:pt>
                <c:pt idx="20">
                  <c:v>108.14076423500983</c:v>
                </c:pt>
                <c:pt idx="21">
                  <c:v>110.63283491919648</c:v>
                </c:pt>
                <c:pt idx="22">
                  <c:v>104.50083069022807</c:v>
                </c:pt>
                <c:pt idx="23">
                  <c:v>101.32910436489956</c:v>
                </c:pt>
                <c:pt idx="24">
                  <c:v>108.5032472436188</c:v>
                </c:pt>
                <c:pt idx="25">
                  <c:v>105.64869355082314</c:v>
                </c:pt>
                <c:pt idx="26">
                  <c:v>87.509439661682521</c:v>
                </c:pt>
                <c:pt idx="27">
                  <c:v>70.774807430901674</c:v>
                </c:pt>
                <c:pt idx="28">
                  <c:v>84.292402960277897</c:v>
                </c:pt>
                <c:pt idx="29">
                  <c:v>92.418063736595684</c:v>
                </c:pt>
                <c:pt idx="30">
                  <c:v>98.383929919951669</c:v>
                </c:pt>
                <c:pt idx="31">
                  <c:v>96.057997281377439</c:v>
                </c:pt>
                <c:pt idx="32">
                  <c:v>98.353723002567577</c:v>
                </c:pt>
                <c:pt idx="33">
                  <c:v>103.00558827971606</c:v>
                </c:pt>
                <c:pt idx="34">
                  <c:v>103.83627850777827</c:v>
                </c:pt>
                <c:pt idx="35">
                  <c:v>103.51910587524542</c:v>
                </c:pt>
                <c:pt idx="36">
                  <c:v>108.36731611539044</c:v>
                </c:pt>
                <c:pt idx="37">
                  <c:v>117.20283945023411</c:v>
                </c:pt>
                <c:pt idx="38">
                  <c:v>126.85394955444798</c:v>
                </c:pt>
                <c:pt idx="39">
                  <c:v>140.28092433167197</c:v>
                </c:pt>
                <c:pt idx="40">
                  <c:v>148.61803352967831</c:v>
                </c:pt>
                <c:pt idx="41">
                  <c:v>152.07672557015556</c:v>
                </c:pt>
                <c:pt idx="42">
                  <c:v>164.35583748678448</c:v>
                </c:pt>
                <c:pt idx="43">
                  <c:v>165.53390726476363</c:v>
                </c:pt>
                <c:pt idx="44">
                  <c:v>164.35583748678448</c:v>
                </c:pt>
                <c:pt idx="45">
                  <c:v>171.69611841111615</c:v>
                </c:pt>
                <c:pt idx="46">
                  <c:v>169.64204802899866</c:v>
                </c:pt>
                <c:pt idx="47">
                  <c:v>178.61350249207069</c:v>
                </c:pt>
                <c:pt idx="48">
                  <c:v>173.49342999546897</c:v>
                </c:pt>
                <c:pt idx="49">
                  <c:v>175.21522428636158</c:v>
                </c:pt>
                <c:pt idx="50">
                  <c:v>181.64929768917082</c:v>
                </c:pt>
                <c:pt idx="51">
                  <c:v>177.54115692493582</c:v>
                </c:pt>
                <c:pt idx="52">
                  <c:v>172.82887781301918</c:v>
                </c:pt>
                <c:pt idx="53">
                  <c:v>165.54901072345567</c:v>
                </c:pt>
                <c:pt idx="54">
                  <c:v>171.87735991542064</c:v>
                </c:pt>
                <c:pt idx="55">
                  <c:v>154.02507174142877</c:v>
                </c:pt>
                <c:pt idx="56">
                  <c:v>163.93294064340733</c:v>
                </c:pt>
                <c:pt idx="57">
                  <c:v>158.14831596435585</c:v>
                </c:pt>
                <c:pt idx="58">
                  <c:v>162.30176710466696</c:v>
                </c:pt>
                <c:pt idx="59">
                  <c:v>169.67225494638271</c:v>
                </c:pt>
                <c:pt idx="60">
                  <c:v>159.53783416402356</c:v>
                </c:pt>
                <c:pt idx="61">
                  <c:v>150.64189699441172</c:v>
                </c:pt>
                <c:pt idx="62">
                  <c:v>147.18320495393445</c:v>
                </c:pt>
                <c:pt idx="63">
                  <c:v>155.86769370185775</c:v>
                </c:pt>
                <c:pt idx="64">
                  <c:v>145.23485878266123</c:v>
                </c:pt>
                <c:pt idx="65">
                  <c:v>138.42319891255096</c:v>
                </c:pt>
                <c:pt idx="66">
                  <c:v>134.72285153300106</c:v>
                </c:pt>
                <c:pt idx="67">
                  <c:v>143.43754719830841</c:v>
                </c:pt>
                <c:pt idx="68">
                  <c:v>141.21733877057846</c:v>
                </c:pt>
                <c:pt idx="69">
                  <c:v>133.6958163419423</c:v>
                </c:pt>
                <c:pt idx="70">
                  <c:v>132.75940190303578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D-421D-831B-42B3F3FC1BF4}"/>
            </c:ext>
          </c:extLst>
        </c:ser>
        <c:ser>
          <c:idx val="1"/>
          <c:order val="1"/>
          <c:tx>
            <c:strRef>
              <c:f>JOLTS!$B$42</c:f>
              <c:strCache>
                <c:ptCount val="1"/>
                <c:pt idx="0">
                  <c:v>MN</c:v>
                </c:pt>
              </c:strCache>
            </c:strRef>
          </c:tx>
          <c:spPr>
            <a:ln w="889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JOLTS!$C$36:$BU$36</c:f>
              <c:numCache>
                <c:formatCode>[$-409]mmm\-yy;@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JOLTS!$C$42:$BU$42</c:f>
              <c:numCache>
                <c:formatCode>General</c:formatCode>
                <c:ptCount val="71"/>
                <c:pt idx="0" formatCode="#0">
                  <c:v>100</c:v>
                </c:pt>
                <c:pt idx="1">
                  <c:v>98.726114649681534</c:v>
                </c:pt>
                <c:pt idx="2">
                  <c:v>105.09554140127389</c:v>
                </c:pt>
                <c:pt idx="3">
                  <c:v>100</c:v>
                </c:pt>
                <c:pt idx="4">
                  <c:v>105.09554140127389</c:v>
                </c:pt>
                <c:pt idx="5">
                  <c:v>104.45859872611464</c:v>
                </c:pt>
                <c:pt idx="6">
                  <c:v>103.82165605095541</c:v>
                </c:pt>
                <c:pt idx="7">
                  <c:v>101.27388535031847</c:v>
                </c:pt>
                <c:pt idx="8">
                  <c:v>101.27388535031847</c:v>
                </c:pt>
                <c:pt idx="9">
                  <c:v>110.19108280254777</c:v>
                </c:pt>
                <c:pt idx="10">
                  <c:v>105.09554140127389</c:v>
                </c:pt>
                <c:pt idx="11">
                  <c:v>101.91082802547771</c:v>
                </c:pt>
                <c:pt idx="12">
                  <c:v>99.363057324840767</c:v>
                </c:pt>
                <c:pt idx="13">
                  <c:v>92.356687898089177</c:v>
                </c:pt>
                <c:pt idx="14">
                  <c:v>89.808917197452232</c:v>
                </c:pt>
                <c:pt idx="15">
                  <c:v>91.082802547770697</c:v>
                </c:pt>
                <c:pt idx="16">
                  <c:v>101.91082802547771</c:v>
                </c:pt>
                <c:pt idx="17">
                  <c:v>98.726114649681534</c:v>
                </c:pt>
                <c:pt idx="18">
                  <c:v>85.350318471337587</c:v>
                </c:pt>
                <c:pt idx="19">
                  <c:v>88.535031847133766</c:v>
                </c:pt>
                <c:pt idx="20">
                  <c:v>84.713375796178354</c:v>
                </c:pt>
                <c:pt idx="21">
                  <c:v>77.70700636942675</c:v>
                </c:pt>
                <c:pt idx="22">
                  <c:v>82.802547770700642</c:v>
                </c:pt>
                <c:pt idx="23">
                  <c:v>75.159235668789819</c:v>
                </c:pt>
                <c:pt idx="24">
                  <c:v>87.261146496815286</c:v>
                </c:pt>
                <c:pt idx="25">
                  <c:v>75.796178343949052</c:v>
                </c:pt>
                <c:pt idx="26">
                  <c:v>70.063694267515913</c:v>
                </c:pt>
                <c:pt idx="27">
                  <c:v>56.050955414012741</c:v>
                </c:pt>
                <c:pt idx="28">
                  <c:v>56.050955414012741</c:v>
                </c:pt>
                <c:pt idx="29">
                  <c:v>66.878980891719735</c:v>
                </c:pt>
                <c:pt idx="30">
                  <c:v>78.343949044585997</c:v>
                </c:pt>
                <c:pt idx="31">
                  <c:v>72.611464968152859</c:v>
                </c:pt>
                <c:pt idx="32">
                  <c:v>70.063694267515913</c:v>
                </c:pt>
                <c:pt idx="33">
                  <c:v>80.254777070063696</c:v>
                </c:pt>
                <c:pt idx="34">
                  <c:v>79.617834394904463</c:v>
                </c:pt>
                <c:pt idx="35">
                  <c:v>67.515923566878982</c:v>
                </c:pt>
                <c:pt idx="36">
                  <c:v>78.343949044585997</c:v>
                </c:pt>
                <c:pt idx="37">
                  <c:v>85.98726114649682</c:v>
                </c:pt>
                <c:pt idx="38">
                  <c:v>82.802547770700642</c:v>
                </c:pt>
                <c:pt idx="39">
                  <c:v>103.82165605095541</c:v>
                </c:pt>
                <c:pt idx="40">
                  <c:v>115.92356687898089</c:v>
                </c:pt>
                <c:pt idx="41">
                  <c:v>115.28662420382165</c:v>
                </c:pt>
                <c:pt idx="42">
                  <c:v>117.83439490445859</c:v>
                </c:pt>
                <c:pt idx="43">
                  <c:v>113.37579617834395</c:v>
                </c:pt>
                <c:pt idx="44">
                  <c:v>121.656050955414</c:v>
                </c:pt>
                <c:pt idx="45">
                  <c:v>145.85987261146497</c:v>
                </c:pt>
                <c:pt idx="46">
                  <c:v>128.66242038216561</c:v>
                </c:pt>
                <c:pt idx="47">
                  <c:v>156.68789808917199</c:v>
                </c:pt>
                <c:pt idx="48">
                  <c:v>152.86624203821657</c:v>
                </c:pt>
                <c:pt idx="49">
                  <c:v>147.13375796178343</c:v>
                </c:pt>
                <c:pt idx="50">
                  <c:v>153.50318471337582</c:v>
                </c:pt>
                <c:pt idx="51">
                  <c:v>152.86624203821657</c:v>
                </c:pt>
                <c:pt idx="52">
                  <c:v>144.5859872611465</c:v>
                </c:pt>
                <c:pt idx="53">
                  <c:v>135.03184713375796</c:v>
                </c:pt>
                <c:pt idx="54">
                  <c:v>143.94904458598725</c:v>
                </c:pt>
                <c:pt idx="55">
                  <c:v>130.57324840764329</c:v>
                </c:pt>
                <c:pt idx="56">
                  <c:v>133.75796178343947</c:v>
                </c:pt>
                <c:pt idx="57">
                  <c:v>126.75159235668789</c:v>
                </c:pt>
                <c:pt idx="58">
                  <c:v>122.92993630573248</c:v>
                </c:pt>
                <c:pt idx="59">
                  <c:v>152.22929936305732</c:v>
                </c:pt>
                <c:pt idx="60">
                  <c:v>135.03184713375796</c:v>
                </c:pt>
                <c:pt idx="61">
                  <c:v>122.29299363057325</c:v>
                </c:pt>
                <c:pt idx="62">
                  <c:v>114.64968152866241</c:v>
                </c:pt>
                <c:pt idx="63">
                  <c:v>131.21019108280254</c:v>
                </c:pt>
                <c:pt idx="64">
                  <c:v>132.484076433121</c:v>
                </c:pt>
                <c:pt idx="65">
                  <c:v>126.75159235668789</c:v>
                </c:pt>
                <c:pt idx="66">
                  <c:v>122.29299363057325</c:v>
                </c:pt>
                <c:pt idx="67">
                  <c:v>136.30573248407643</c:v>
                </c:pt>
                <c:pt idx="68">
                  <c:v>128.02547770700636</c:v>
                </c:pt>
                <c:pt idx="69">
                  <c:v>122.29299363057325</c:v>
                </c:pt>
                <c:pt idx="70">
                  <c:v>133.12101910828025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D-421D-831B-42B3F3FC1BF4}"/>
            </c:ext>
          </c:extLst>
        </c:ser>
        <c:ser>
          <c:idx val="2"/>
          <c:order val="2"/>
          <c:tx>
            <c:strRef>
              <c:f>JOLTS!$B$43</c:f>
              <c:strCache>
                <c:ptCount val="1"/>
                <c:pt idx="0">
                  <c:v>WI</c:v>
                </c:pt>
              </c:strCache>
            </c:strRef>
          </c:tx>
          <c:spPr>
            <a:ln w="889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JOLTS!$C$36:$BU$36</c:f>
              <c:numCache>
                <c:formatCode>[$-409]mmm\-yy;@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JOLTS!$C$43:$BU$43</c:f>
              <c:numCache>
                <c:formatCode>General</c:formatCode>
                <c:ptCount val="71"/>
                <c:pt idx="0" formatCode="#0">
                  <c:v>100</c:v>
                </c:pt>
                <c:pt idx="1">
                  <c:v>100.72463768115942</c:v>
                </c:pt>
                <c:pt idx="2">
                  <c:v>100.72463768115942</c:v>
                </c:pt>
                <c:pt idx="3">
                  <c:v>99.275362318840578</c:v>
                </c:pt>
                <c:pt idx="4">
                  <c:v>111.59420289855073</c:v>
                </c:pt>
                <c:pt idx="5">
                  <c:v>107.24637681159422</c:v>
                </c:pt>
                <c:pt idx="6">
                  <c:v>98.550724637681171</c:v>
                </c:pt>
                <c:pt idx="7">
                  <c:v>112.31884057971016</c:v>
                </c:pt>
                <c:pt idx="8">
                  <c:v>111.59420289855073</c:v>
                </c:pt>
                <c:pt idx="9">
                  <c:v>118.1159420289855</c:v>
                </c:pt>
                <c:pt idx="10">
                  <c:v>118.84057971014492</c:v>
                </c:pt>
                <c:pt idx="11">
                  <c:v>119.56521739130434</c:v>
                </c:pt>
                <c:pt idx="12">
                  <c:v>111.59420289855073</c:v>
                </c:pt>
                <c:pt idx="13">
                  <c:v>109.42028985507247</c:v>
                </c:pt>
                <c:pt idx="14">
                  <c:v>115.94202898550725</c:v>
                </c:pt>
                <c:pt idx="15">
                  <c:v>118.1159420289855</c:v>
                </c:pt>
                <c:pt idx="16">
                  <c:v>113.76811594202898</c:v>
                </c:pt>
                <c:pt idx="17">
                  <c:v>115.94202898550725</c:v>
                </c:pt>
                <c:pt idx="18">
                  <c:v>114.49275362318841</c:v>
                </c:pt>
                <c:pt idx="19">
                  <c:v>110.86956521739131</c:v>
                </c:pt>
                <c:pt idx="20">
                  <c:v>107.97101449275361</c:v>
                </c:pt>
                <c:pt idx="21">
                  <c:v>118.1159420289855</c:v>
                </c:pt>
                <c:pt idx="22">
                  <c:v>101.44927536231884</c:v>
                </c:pt>
                <c:pt idx="23">
                  <c:v>99.275362318840578</c:v>
                </c:pt>
                <c:pt idx="24">
                  <c:v>108.69565217391303</c:v>
                </c:pt>
                <c:pt idx="25">
                  <c:v>107.24637681159422</c:v>
                </c:pt>
                <c:pt idx="26">
                  <c:v>91.304347826086953</c:v>
                </c:pt>
                <c:pt idx="27">
                  <c:v>72.463768115942031</c:v>
                </c:pt>
                <c:pt idx="28">
                  <c:v>86.956521739130437</c:v>
                </c:pt>
                <c:pt idx="29">
                  <c:v>89.85507246376811</c:v>
                </c:pt>
                <c:pt idx="30">
                  <c:v>118.1159420289855</c:v>
                </c:pt>
                <c:pt idx="31">
                  <c:v>90.579710144927532</c:v>
                </c:pt>
                <c:pt idx="32">
                  <c:v>88.405797101449281</c:v>
                </c:pt>
                <c:pt idx="33">
                  <c:v>94.20289855072464</c:v>
                </c:pt>
                <c:pt idx="34">
                  <c:v>92.028985507246375</c:v>
                </c:pt>
                <c:pt idx="35">
                  <c:v>91.304347826086953</c:v>
                </c:pt>
                <c:pt idx="36">
                  <c:v>76.811594202898547</c:v>
                </c:pt>
                <c:pt idx="37">
                  <c:v>102.89855072463767</c:v>
                </c:pt>
                <c:pt idx="38">
                  <c:v>122.46376811594205</c:v>
                </c:pt>
                <c:pt idx="39">
                  <c:v>133.33333333333331</c:v>
                </c:pt>
                <c:pt idx="40">
                  <c:v>143.47826086956522</c:v>
                </c:pt>
                <c:pt idx="41">
                  <c:v>144.20289855072463</c:v>
                </c:pt>
                <c:pt idx="42">
                  <c:v>153.62318840579709</c:v>
                </c:pt>
                <c:pt idx="43">
                  <c:v>152.89855072463766</c:v>
                </c:pt>
                <c:pt idx="44">
                  <c:v>159.42028985507247</c:v>
                </c:pt>
                <c:pt idx="45">
                  <c:v>152.89855072463766</c:v>
                </c:pt>
                <c:pt idx="46">
                  <c:v>151.44927536231884</c:v>
                </c:pt>
                <c:pt idx="47">
                  <c:v>153.62318840579709</c:v>
                </c:pt>
                <c:pt idx="48">
                  <c:v>164.49275362318841</c:v>
                </c:pt>
                <c:pt idx="49">
                  <c:v>159.42028985507247</c:v>
                </c:pt>
                <c:pt idx="50">
                  <c:v>158.69565217391303</c:v>
                </c:pt>
                <c:pt idx="51">
                  <c:v>178.98550724637681</c:v>
                </c:pt>
                <c:pt idx="52">
                  <c:v>163.76811594202897</c:v>
                </c:pt>
                <c:pt idx="53">
                  <c:v>159.42028985507247</c:v>
                </c:pt>
                <c:pt idx="54">
                  <c:v>146.37681159420291</c:v>
                </c:pt>
                <c:pt idx="55">
                  <c:v>144.20289855072463</c:v>
                </c:pt>
                <c:pt idx="56">
                  <c:v>147.10144927536234</c:v>
                </c:pt>
                <c:pt idx="57">
                  <c:v>187.68115942028984</c:v>
                </c:pt>
                <c:pt idx="58">
                  <c:v>194.20289855072463</c:v>
                </c:pt>
                <c:pt idx="59">
                  <c:v>171.01449275362319</c:v>
                </c:pt>
                <c:pt idx="60">
                  <c:v>162.31884057971016</c:v>
                </c:pt>
                <c:pt idx="61">
                  <c:v>131.8840579710145</c:v>
                </c:pt>
                <c:pt idx="62">
                  <c:v>136.23188405797103</c:v>
                </c:pt>
                <c:pt idx="63">
                  <c:v>148.55072463768116</c:v>
                </c:pt>
                <c:pt idx="64">
                  <c:v>132.60869565217391</c:v>
                </c:pt>
                <c:pt idx="65">
                  <c:v>117.39130434782609</c:v>
                </c:pt>
                <c:pt idx="66">
                  <c:v>119.56521739130434</c:v>
                </c:pt>
                <c:pt idx="67">
                  <c:v>135.50724637681159</c:v>
                </c:pt>
                <c:pt idx="68">
                  <c:v>149.27536231884056</c:v>
                </c:pt>
                <c:pt idx="69">
                  <c:v>152.89855072463766</c:v>
                </c:pt>
                <c:pt idx="70">
                  <c:v>153.62318840579709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D-421D-831B-42B3F3FC1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909359"/>
        <c:axId val="1532926415"/>
      </c:lineChart>
      <c:dateAx>
        <c:axId val="1532909359"/>
        <c:scaling>
          <c:orientation val="minMax"/>
          <c:min val="43132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2926415"/>
        <c:crosses val="autoZero"/>
        <c:auto val="1"/>
        <c:lblOffset val="100"/>
        <c:baseTimeUnit val="months"/>
        <c:majorUnit val="3"/>
        <c:majorTimeUnit val="months"/>
      </c:dateAx>
      <c:valAx>
        <c:axId val="1532926415"/>
        <c:scaling>
          <c:orientation val="minMax"/>
          <c:max val="200"/>
          <c:min val="5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2909359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Minnesota labor market: A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3800418660678"/>
          <c:y val="0.12901542967148019"/>
          <c:w val="0.79496141275934562"/>
          <c:h val="0.74303903735833221"/>
        </c:manualLayout>
      </c:layout>
      <c:lineChart>
        <c:grouping val="standard"/>
        <c:varyColors val="0"/>
        <c:ser>
          <c:idx val="1"/>
          <c:order val="0"/>
          <c:tx>
            <c:strRef>
              <c:f>JOLTS!$B$14</c:f>
              <c:strCache>
                <c:ptCount val="1"/>
                <c:pt idx="0">
                  <c:v>Job openings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JOLTS!$O$4:$BT$4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JOLTS!$O$14:$BT$14</c:f>
              <c:numCache>
                <c:formatCode>#0</c:formatCode>
                <c:ptCount val="58"/>
                <c:pt idx="0">
                  <c:v>156</c:v>
                </c:pt>
                <c:pt idx="1">
                  <c:v>145</c:v>
                </c:pt>
                <c:pt idx="2">
                  <c:v>141</c:v>
                </c:pt>
                <c:pt idx="3">
                  <c:v>143</c:v>
                </c:pt>
                <c:pt idx="4">
                  <c:v>160</c:v>
                </c:pt>
                <c:pt idx="5">
                  <c:v>155</c:v>
                </c:pt>
                <c:pt idx="6">
                  <c:v>134</c:v>
                </c:pt>
                <c:pt idx="7">
                  <c:v>139</c:v>
                </c:pt>
                <c:pt idx="8">
                  <c:v>133</c:v>
                </c:pt>
                <c:pt idx="9">
                  <c:v>122</c:v>
                </c:pt>
                <c:pt idx="10">
                  <c:v>130</c:v>
                </c:pt>
                <c:pt idx="11">
                  <c:v>118</c:v>
                </c:pt>
                <c:pt idx="12">
                  <c:v>137</c:v>
                </c:pt>
                <c:pt idx="13">
                  <c:v>119</c:v>
                </c:pt>
                <c:pt idx="14">
                  <c:v>110</c:v>
                </c:pt>
                <c:pt idx="15">
                  <c:v>88</c:v>
                </c:pt>
                <c:pt idx="16">
                  <c:v>88</c:v>
                </c:pt>
                <c:pt idx="17">
                  <c:v>105</c:v>
                </c:pt>
                <c:pt idx="18">
                  <c:v>123</c:v>
                </c:pt>
                <c:pt idx="19">
                  <c:v>114</c:v>
                </c:pt>
                <c:pt idx="20">
                  <c:v>110</c:v>
                </c:pt>
                <c:pt idx="21">
                  <c:v>126</c:v>
                </c:pt>
                <c:pt idx="22">
                  <c:v>125</c:v>
                </c:pt>
                <c:pt idx="23">
                  <c:v>106</c:v>
                </c:pt>
                <c:pt idx="24">
                  <c:v>123</c:v>
                </c:pt>
                <c:pt idx="25">
                  <c:v>135</c:v>
                </c:pt>
                <c:pt idx="26">
                  <c:v>130</c:v>
                </c:pt>
                <c:pt idx="27">
                  <c:v>163</c:v>
                </c:pt>
                <c:pt idx="28">
                  <c:v>182</c:v>
                </c:pt>
                <c:pt idx="29">
                  <c:v>181</c:v>
                </c:pt>
                <c:pt idx="30">
                  <c:v>185</c:v>
                </c:pt>
                <c:pt idx="31">
                  <c:v>178</c:v>
                </c:pt>
                <c:pt idx="32">
                  <c:v>191</c:v>
                </c:pt>
                <c:pt idx="33">
                  <c:v>229</c:v>
                </c:pt>
                <c:pt idx="34">
                  <c:v>202</c:v>
                </c:pt>
                <c:pt idx="35">
                  <c:v>246</c:v>
                </c:pt>
                <c:pt idx="36">
                  <c:v>240</c:v>
                </c:pt>
                <c:pt idx="37">
                  <c:v>231</c:v>
                </c:pt>
                <c:pt idx="38">
                  <c:v>241</c:v>
                </c:pt>
                <c:pt idx="39">
                  <c:v>240</c:v>
                </c:pt>
                <c:pt idx="40">
                  <c:v>227</c:v>
                </c:pt>
                <c:pt idx="41">
                  <c:v>212</c:v>
                </c:pt>
                <c:pt idx="42">
                  <c:v>226</c:v>
                </c:pt>
                <c:pt idx="43">
                  <c:v>205</c:v>
                </c:pt>
                <c:pt idx="44">
                  <c:v>210</c:v>
                </c:pt>
                <c:pt idx="45">
                  <c:v>199</c:v>
                </c:pt>
                <c:pt idx="46">
                  <c:v>193</c:v>
                </c:pt>
                <c:pt idx="47">
                  <c:v>239</c:v>
                </c:pt>
                <c:pt idx="48">
                  <c:v>212</c:v>
                </c:pt>
                <c:pt idx="49">
                  <c:v>192</c:v>
                </c:pt>
                <c:pt idx="50">
                  <c:v>180</c:v>
                </c:pt>
                <c:pt idx="51">
                  <c:v>206</c:v>
                </c:pt>
                <c:pt idx="52">
                  <c:v>208</c:v>
                </c:pt>
                <c:pt idx="53">
                  <c:v>199</c:v>
                </c:pt>
                <c:pt idx="54">
                  <c:v>192</c:v>
                </c:pt>
                <c:pt idx="55">
                  <c:v>203</c:v>
                </c:pt>
                <c:pt idx="56">
                  <c:v>201</c:v>
                </c:pt>
                <c:pt idx="57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D2-4743-8D14-FD16ADBCE761}"/>
            </c:ext>
          </c:extLst>
        </c:ser>
        <c:ser>
          <c:idx val="0"/>
          <c:order val="1"/>
          <c:tx>
            <c:strRef>
              <c:f>JOLTS!$B$13</c:f>
              <c:strCache>
                <c:ptCount val="1"/>
                <c:pt idx="0">
                  <c:v>Hires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JOLTS!$O$4:$BT$4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JOLTS!$O$13:$BT$13</c:f>
              <c:numCache>
                <c:formatCode>#0</c:formatCode>
                <c:ptCount val="58"/>
                <c:pt idx="0">
                  <c:v>127</c:v>
                </c:pt>
                <c:pt idx="1">
                  <c:v>94</c:v>
                </c:pt>
                <c:pt idx="2">
                  <c:v>91</c:v>
                </c:pt>
                <c:pt idx="3">
                  <c:v>84</c:v>
                </c:pt>
                <c:pt idx="4">
                  <c:v>92</c:v>
                </c:pt>
                <c:pt idx="5">
                  <c:v>101</c:v>
                </c:pt>
                <c:pt idx="6">
                  <c:v>100</c:v>
                </c:pt>
                <c:pt idx="7">
                  <c:v>98</c:v>
                </c:pt>
                <c:pt idx="8">
                  <c:v>106</c:v>
                </c:pt>
                <c:pt idx="9">
                  <c:v>98</c:v>
                </c:pt>
                <c:pt idx="10">
                  <c:v>95</c:v>
                </c:pt>
                <c:pt idx="11">
                  <c:v>94</c:v>
                </c:pt>
                <c:pt idx="12">
                  <c:v>93</c:v>
                </c:pt>
                <c:pt idx="13">
                  <c:v>99</c:v>
                </c:pt>
                <c:pt idx="14">
                  <c:v>98</c:v>
                </c:pt>
                <c:pt idx="15">
                  <c:v>82</c:v>
                </c:pt>
                <c:pt idx="16">
                  <c:v>102</c:v>
                </c:pt>
                <c:pt idx="17">
                  <c:v>140</c:v>
                </c:pt>
                <c:pt idx="18">
                  <c:v>96</c:v>
                </c:pt>
                <c:pt idx="19">
                  <c:v>98</c:v>
                </c:pt>
                <c:pt idx="20">
                  <c:v>83</c:v>
                </c:pt>
                <c:pt idx="21">
                  <c:v>98</c:v>
                </c:pt>
                <c:pt idx="22">
                  <c:v>93</c:v>
                </c:pt>
                <c:pt idx="23">
                  <c:v>90</c:v>
                </c:pt>
                <c:pt idx="24">
                  <c:v>131</c:v>
                </c:pt>
                <c:pt idx="25">
                  <c:v>106</c:v>
                </c:pt>
                <c:pt idx="26">
                  <c:v>95</c:v>
                </c:pt>
                <c:pt idx="27">
                  <c:v>93</c:v>
                </c:pt>
                <c:pt idx="28">
                  <c:v>69</c:v>
                </c:pt>
                <c:pt idx="29">
                  <c:v>101</c:v>
                </c:pt>
                <c:pt idx="30">
                  <c:v>113</c:v>
                </c:pt>
                <c:pt idx="31">
                  <c:v>98</c:v>
                </c:pt>
                <c:pt idx="32">
                  <c:v>97</c:v>
                </c:pt>
                <c:pt idx="33">
                  <c:v>99</c:v>
                </c:pt>
                <c:pt idx="34">
                  <c:v>111</c:v>
                </c:pt>
                <c:pt idx="35">
                  <c:v>103</c:v>
                </c:pt>
                <c:pt idx="36">
                  <c:v>101</c:v>
                </c:pt>
                <c:pt idx="37">
                  <c:v>103</c:v>
                </c:pt>
                <c:pt idx="38">
                  <c:v>103</c:v>
                </c:pt>
                <c:pt idx="39">
                  <c:v>119</c:v>
                </c:pt>
                <c:pt idx="40">
                  <c:v>104</c:v>
                </c:pt>
                <c:pt idx="41">
                  <c:v>116</c:v>
                </c:pt>
                <c:pt idx="42">
                  <c:v>112</c:v>
                </c:pt>
                <c:pt idx="43">
                  <c:v>111</c:v>
                </c:pt>
                <c:pt idx="44">
                  <c:v>110</c:v>
                </c:pt>
                <c:pt idx="45">
                  <c:v>107</c:v>
                </c:pt>
                <c:pt idx="46">
                  <c:v>110</c:v>
                </c:pt>
                <c:pt idx="47">
                  <c:v>119</c:v>
                </c:pt>
                <c:pt idx="48">
                  <c:v>111</c:v>
                </c:pt>
                <c:pt idx="49">
                  <c:v>107</c:v>
                </c:pt>
                <c:pt idx="50">
                  <c:v>111</c:v>
                </c:pt>
                <c:pt idx="51">
                  <c:v>117</c:v>
                </c:pt>
                <c:pt idx="52">
                  <c:v>121</c:v>
                </c:pt>
                <c:pt idx="53">
                  <c:v>102</c:v>
                </c:pt>
                <c:pt idx="54">
                  <c:v>105</c:v>
                </c:pt>
                <c:pt idx="55">
                  <c:v>95</c:v>
                </c:pt>
                <c:pt idx="56">
                  <c:v>111</c:v>
                </c:pt>
                <c:pt idx="57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D2-4743-8D14-FD16ADBCE761}"/>
            </c:ext>
          </c:extLst>
        </c:ser>
        <c:ser>
          <c:idx val="3"/>
          <c:order val="2"/>
          <c:tx>
            <c:strRef>
              <c:f>JOLTS!$B$16</c:f>
              <c:strCache>
                <c:ptCount val="1"/>
                <c:pt idx="0">
                  <c:v>Quits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JOLTS!$O$4:$BT$4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JOLTS!$O$16:$BT$16</c:f>
              <c:numCache>
                <c:formatCode>#0</c:formatCode>
                <c:ptCount val="58"/>
                <c:pt idx="0">
                  <c:v>57</c:v>
                </c:pt>
                <c:pt idx="1">
                  <c:v>54</c:v>
                </c:pt>
                <c:pt idx="2">
                  <c:v>55</c:v>
                </c:pt>
                <c:pt idx="3">
                  <c:v>61</c:v>
                </c:pt>
                <c:pt idx="4">
                  <c:v>55</c:v>
                </c:pt>
                <c:pt idx="5">
                  <c:v>63</c:v>
                </c:pt>
                <c:pt idx="6">
                  <c:v>76</c:v>
                </c:pt>
                <c:pt idx="7">
                  <c:v>60</c:v>
                </c:pt>
                <c:pt idx="8">
                  <c:v>62</c:v>
                </c:pt>
                <c:pt idx="9">
                  <c:v>56</c:v>
                </c:pt>
                <c:pt idx="10">
                  <c:v>52</c:v>
                </c:pt>
                <c:pt idx="11">
                  <c:v>59</c:v>
                </c:pt>
                <c:pt idx="12">
                  <c:v>53</c:v>
                </c:pt>
                <c:pt idx="13">
                  <c:v>52</c:v>
                </c:pt>
                <c:pt idx="14">
                  <c:v>45</c:v>
                </c:pt>
                <c:pt idx="15">
                  <c:v>36</c:v>
                </c:pt>
                <c:pt idx="16">
                  <c:v>32</c:v>
                </c:pt>
                <c:pt idx="17">
                  <c:v>38</c:v>
                </c:pt>
                <c:pt idx="18">
                  <c:v>58</c:v>
                </c:pt>
                <c:pt idx="19">
                  <c:v>42</c:v>
                </c:pt>
                <c:pt idx="20">
                  <c:v>40</c:v>
                </c:pt>
                <c:pt idx="21">
                  <c:v>51</c:v>
                </c:pt>
                <c:pt idx="22">
                  <c:v>53</c:v>
                </c:pt>
                <c:pt idx="23">
                  <c:v>55</c:v>
                </c:pt>
                <c:pt idx="24">
                  <c:v>52</c:v>
                </c:pt>
                <c:pt idx="25">
                  <c:v>50</c:v>
                </c:pt>
                <c:pt idx="26">
                  <c:v>53</c:v>
                </c:pt>
                <c:pt idx="27">
                  <c:v>60</c:v>
                </c:pt>
                <c:pt idx="28">
                  <c:v>57</c:v>
                </c:pt>
                <c:pt idx="29">
                  <c:v>88</c:v>
                </c:pt>
                <c:pt idx="30">
                  <c:v>81</c:v>
                </c:pt>
                <c:pt idx="31">
                  <c:v>81</c:v>
                </c:pt>
                <c:pt idx="32">
                  <c:v>67</c:v>
                </c:pt>
                <c:pt idx="33">
                  <c:v>61</c:v>
                </c:pt>
                <c:pt idx="34">
                  <c:v>66</c:v>
                </c:pt>
                <c:pt idx="35">
                  <c:v>67</c:v>
                </c:pt>
                <c:pt idx="36">
                  <c:v>64</c:v>
                </c:pt>
                <c:pt idx="37">
                  <c:v>69</c:v>
                </c:pt>
                <c:pt idx="38">
                  <c:v>70</c:v>
                </c:pt>
                <c:pt idx="39">
                  <c:v>82</c:v>
                </c:pt>
                <c:pt idx="40">
                  <c:v>72</c:v>
                </c:pt>
                <c:pt idx="41">
                  <c:v>76</c:v>
                </c:pt>
                <c:pt idx="42">
                  <c:v>68</c:v>
                </c:pt>
                <c:pt idx="43">
                  <c:v>74</c:v>
                </c:pt>
                <c:pt idx="44">
                  <c:v>80</c:v>
                </c:pt>
                <c:pt idx="45">
                  <c:v>77</c:v>
                </c:pt>
                <c:pt idx="46">
                  <c:v>75</c:v>
                </c:pt>
                <c:pt idx="47">
                  <c:v>67</c:v>
                </c:pt>
                <c:pt idx="48">
                  <c:v>72</c:v>
                </c:pt>
                <c:pt idx="49">
                  <c:v>65</c:v>
                </c:pt>
                <c:pt idx="50">
                  <c:v>68</c:v>
                </c:pt>
                <c:pt idx="51">
                  <c:v>68</c:v>
                </c:pt>
                <c:pt idx="52">
                  <c:v>70</c:v>
                </c:pt>
                <c:pt idx="53">
                  <c:v>74</c:v>
                </c:pt>
                <c:pt idx="54">
                  <c:v>70</c:v>
                </c:pt>
                <c:pt idx="55">
                  <c:v>68</c:v>
                </c:pt>
                <c:pt idx="56">
                  <c:v>65</c:v>
                </c:pt>
                <c:pt idx="57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D2-4743-8D14-FD16ADBCE761}"/>
            </c:ext>
          </c:extLst>
        </c:ser>
        <c:ser>
          <c:idx val="2"/>
          <c:order val="3"/>
          <c:tx>
            <c:strRef>
              <c:f>JOLTS!$B$15</c:f>
              <c:strCache>
                <c:ptCount val="1"/>
                <c:pt idx="0">
                  <c:v>Layoffs/discharges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JOLTS!$O$4:$BT$4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JOLTS!$O$15:$BT$15</c:f>
              <c:numCache>
                <c:formatCode>#0</c:formatCode>
                <c:ptCount val="58"/>
                <c:pt idx="0">
                  <c:v>25</c:v>
                </c:pt>
                <c:pt idx="1">
                  <c:v>25</c:v>
                </c:pt>
                <c:pt idx="2">
                  <c:v>28</c:v>
                </c:pt>
                <c:pt idx="3">
                  <c:v>24</c:v>
                </c:pt>
                <c:pt idx="4">
                  <c:v>25</c:v>
                </c:pt>
                <c:pt idx="5">
                  <c:v>35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28</c:v>
                </c:pt>
                <c:pt idx="10">
                  <c:v>27</c:v>
                </c:pt>
                <c:pt idx="11">
                  <c:v>23</c:v>
                </c:pt>
                <c:pt idx="12">
                  <c:v>41</c:v>
                </c:pt>
                <c:pt idx="13">
                  <c:v>58</c:v>
                </c:pt>
                <c:pt idx="14">
                  <c:v>323</c:v>
                </c:pt>
                <c:pt idx="15">
                  <c:v>167</c:v>
                </c:pt>
                <c:pt idx="16">
                  <c:v>43</c:v>
                </c:pt>
                <c:pt idx="17">
                  <c:v>28</c:v>
                </c:pt>
                <c:pt idx="18">
                  <c:v>21</c:v>
                </c:pt>
                <c:pt idx="19">
                  <c:v>17</c:v>
                </c:pt>
                <c:pt idx="20">
                  <c:v>19</c:v>
                </c:pt>
                <c:pt idx="21">
                  <c:v>24</c:v>
                </c:pt>
                <c:pt idx="22">
                  <c:v>45</c:v>
                </c:pt>
                <c:pt idx="23">
                  <c:v>33</c:v>
                </c:pt>
                <c:pt idx="24">
                  <c:v>19</c:v>
                </c:pt>
                <c:pt idx="25">
                  <c:v>22</c:v>
                </c:pt>
                <c:pt idx="26">
                  <c:v>23</c:v>
                </c:pt>
                <c:pt idx="27">
                  <c:v>22</c:v>
                </c:pt>
                <c:pt idx="28">
                  <c:v>15</c:v>
                </c:pt>
                <c:pt idx="29">
                  <c:v>16</c:v>
                </c:pt>
                <c:pt idx="30">
                  <c:v>20</c:v>
                </c:pt>
                <c:pt idx="31">
                  <c:v>23</c:v>
                </c:pt>
                <c:pt idx="32">
                  <c:v>21</c:v>
                </c:pt>
                <c:pt idx="33">
                  <c:v>20</c:v>
                </c:pt>
                <c:pt idx="34">
                  <c:v>22</c:v>
                </c:pt>
                <c:pt idx="35">
                  <c:v>20</c:v>
                </c:pt>
                <c:pt idx="36">
                  <c:v>28</c:v>
                </c:pt>
                <c:pt idx="37">
                  <c:v>18</c:v>
                </c:pt>
                <c:pt idx="38">
                  <c:v>22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28</c:v>
                </c:pt>
                <c:pt idx="43">
                  <c:v>28</c:v>
                </c:pt>
                <c:pt idx="44">
                  <c:v>26</c:v>
                </c:pt>
                <c:pt idx="45">
                  <c:v>29</c:v>
                </c:pt>
                <c:pt idx="46">
                  <c:v>21</c:v>
                </c:pt>
                <c:pt idx="47">
                  <c:v>25</c:v>
                </c:pt>
                <c:pt idx="48">
                  <c:v>29</c:v>
                </c:pt>
                <c:pt idx="49">
                  <c:v>28</c:v>
                </c:pt>
                <c:pt idx="50">
                  <c:v>32</c:v>
                </c:pt>
                <c:pt idx="51">
                  <c:v>30</c:v>
                </c:pt>
                <c:pt idx="52">
                  <c:v>25</c:v>
                </c:pt>
                <c:pt idx="53">
                  <c:v>31</c:v>
                </c:pt>
                <c:pt idx="54">
                  <c:v>31</c:v>
                </c:pt>
                <c:pt idx="55">
                  <c:v>39</c:v>
                </c:pt>
                <c:pt idx="56">
                  <c:v>48</c:v>
                </c:pt>
                <c:pt idx="57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D2-4743-8D14-FD16ADBCE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045056"/>
        <c:axId val="538044224"/>
      </c:lineChart>
      <c:dateAx>
        <c:axId val="538045056"/>
        <c:scaling>
          <c:orientation val="minMax"/>
          <c:min val="43497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8044224"/>
        <c:crosses val="autoZero"/>
        <c:auto val="1"/>
        <c:lblOffset val="100"/>
        <c:baseTimeUnit val="months"/>
        <c:majorUnit val="4"/>
        <c:majorTimeUnit val="months"/>
      </c:dateAx>
      <c:valAx>
        <c:axId val="538044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Thousands</a:t>
                </a:r>
              </a:p>
            </c:rich>
          </c:tx>
          <c:layout>
            <c:manualLayout>
              <c:xMode val="edge"/>
              <c:yMode val="edge"/>
              <c:x val="1.7663246997143701E-3"/>
              <c:y val="0.41707355710699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80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/>
              <a:t>Labor Productivity (Output per Hour) </a:t>
            </a:r>
          </a:p>
          <a:p>
            <a:pPr>
              <a:defRPr/>
            </a:pPr>
            <a:r>
              <a:rPr lang="en-US" sz="1600" b="0"/>
              <a:t>All Workers, Annualized quarterly rate</a:t>
            </a:r>
          </a:p>
          <a:p>
            <a:pPr>
              <a:defRPr/>
            </a:pPr>
            <a:r>
              <a:rPr lang="en-US" sz="1600" b="0"/>
              <a:t>Seasonally Adjusted</a:t>
            </a:r>
            <a:endParaRPr lang="en-US" sz="105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516760880325777E-2"/>
          <c:y val="0.17171296296296296"/>
          <c:w val="0.8739277320921256"/>
          <c:h val="0.70745720234701459"/>
        </c:manualLayout>
      </c:layout>
      <c:lineChart>
        <c:grouping val="standard"/>
        <c:varyColors val="0"/>
        <c:ser>
          <c:idx val="0"/>
          <c:order val="0"/>
          <c:tx>
            <c:strRef>
              <c:f>Productivity!$B$11</c:f>
              <c:strCache>
                <c:ptCount val="1"/>
                <c:pt idx="0">
                  <c:v>Business sector productivity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Productivity!$A$12:$A$106</c:f>
              <c:numCache>
                <c:formatCode>[$-409]mmm\-yy;@</c:formatCode>
                <c:ptCount val="95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  <c:pt idx="92">
                  <c:v>44927</c:v>
                </c:pt>
                <c:pt idx="93">
                  <c:v>45017</c:v>
                </c:pt>
                <c:pt idx="94" formatCode="mmm\-yy">
                  <c:v>45108</c:v>
                </c:pt>
              </c:numCache>
            </c:numRef>
          </c:cat>
          <c:val>
            <c:numRef>
              <c:f>Productivity!$B$12:$B$106</c:f>
              <c:numCache>
                <c:formatCode>0.0</c:formatCode>
                <c:ptCount val="95"/>
                <c:pt idx="0">
                  <c:v>2.4</c:v>
                </c:pt>
                <c:pt idx="1">
                  <c:v>4.0999999999999996</c:v>
                </c:pt>
                <c:pt idx="2">
                  <c:v>3.1</c:v>
                </c:pt>
                <c:pt idx="3">
                  <c:v>2.9</c:v>
                </c:pt>
                <c:pt idx="4">
                  <c:v>2.6</c:v>
                </c:pt>
                <c:pt idx="5">
                  <c:v>2.2000000000000002</c:v>
                </c:pt>
                <c:pt idx="6">
                  <c:v>2.8</c:v>
                </c:pt>
                <c:pt idx="7">
                  <c:v>3</c:v>
                </c:pt>
                <c:pt idx="8">
                  <c:v>5.4</c:v>
                </c:pt>
                <c:pt idx="9">
                  <c:v>4.0999999999999996</c:v>
                </c:pt>
                <c:pt idx="10">
                  <c:v>4.4000000000000004</c:v>
                </c:pt>
                <c:pt idx="11">
                  <c:v>2.9</c:v>
                </c:pt>
                <c:pt idx="12">
                  <c:v>2.2000000000000002</c:v>
                </c:pt>
                <c:pt idx="13">
                  <c:v>3.4</c:v>
                </c:pt>
                <c:pt idx="14">
                  <c:v>4.4000000000000004</c:v>
                </c:pt>
                <c:pt idx="15">
                  <c:v>5.3</c:v>
                </c:pt>
                <c:pt idx="16">
                  <c:v>4.4000000000000004</c:v>
                </c:pt>
                <c:pt idx="17">
                  <c:v>3.6</c:v>
                </c:pt>
                <c:pt idx="18">
                  <c:v>2.2000000000000002</c:v>
                </c:pt>
                <c:pt idx="19">
                  <c:v>2.2999999999999998</c:v>
                </c:pt>
                <c:pt idx="20">
                  <c:v>3.2</c:v>
                </c:pt>
                <c:pt idx="21">
                  <c:v>2</c:v>
                </c:pt>
                <c:pt idx="22">
                  <c:v>2.2000000000000002</c:v>
                </c:pt>
                <c:pt idx="23">
                  <c:v>1.5</c:v>
                </c:pt>
                <c:pt idx="24">
                  <c:v>1.3</c:v>
                </c:pt>
                <c:pt idx="25">
                  <c:v>1.5</c:v>
                </c:pt>
                <c:pt idx="26">
                  <c:v>0.5</c:v>
                </c:pt>
                <c:pt idx="27">
                  <c:v>0.9</c:v>
                </c:pt>
                <c:pt idx="28">
                  <c:v>0.3</c:v>
                </c:pt>
                <c:pt idx="29">
                  <c:v>0.8</c:v>
                </c:pt>
                <c:pt idx="30">
                  <c:v>2.1</c:v>
                </c:pt>
                <c:pt idx="31">
                  <c:v>2.2000000000000002</c:v>
                </c:pt>
                <c:pt idx="32">
                  <c:v>1.4</c:v>
                </c:pt>
                <c:pt idx="33">
                  <c:v>2.2000000000000002</c:v>
                </c:pt>
                <c:pt idx="34">
                  <c:v>1.4</c:v>
                </c:pt>
                <c:pt idx="35">
                  <c:v>0.5</c:v>
                </c:pt>
                <c:pt idx="36">
                  <c:v>2.1</c:v>
                </c:pt>
                <c:pt idx="37">
                  <c:v>3.2</c:v>
                </c:pt>
                <c:pt idx="38">
                  <c:v>4.5</c:v>
                </c:pt>
                <c:pt idx="39">
                  <c:v>6.4</c:v>
                </c:pt>
                <c:pt idx="40">
                  <c:v>5.4</c:v>
                </c:pt>
                <c:pt idx="41">
                  <c:v>3.4</c:v>
                </c:pt>
                <c:pt idx="42">
                  <c:v>2.6</c:v>
                </c:pt>
                <c:pt idx="43">
                  <c:v>1.4</c:v>
                </c:pt>
                <c:pt idx="44">
                  <c:v>0.5</c:v>
                </c:pt>
                <c:pt idx="45">
                  <c:v>0.2</c:v>
                </c:pt>
                <c:pt idx="46">
                  <c:v>-0.8</c:v>
                </c:pt>
                <c:pt idx="47">
                  <c:v>-0.5</c:v>
                </c:pt>
                <c:pt idx="48">
                  <c:v>0.6</c:v>
                </c:pt>
                <c:pt idx="49">
                  <c:v>1.2</c:v>
                </c:pt>
                <c:pt idx="50">
                  <c:v>1.1000000000000001</c:v>
                </c:pt>
                <c:pt idx="51">
                  <c:v>0.2</c:v>
                </c:pt>
                <c:pt idx="52">
                  <c:v>0.7</c:v>
                </c:pt>
                <c:pt idx="53">
                  <c:v>0.1</c:v>
                </c:pt>
                <c:pt idx="54">
                  <c:v>0.9</c:v>
                </c:pt>
                <c:pt idx="55">
                  <c:v>2.1</c:v>
                </c:pt>
                <c:pt idx="56">
                  <c:v>0.3</c:v>
                </c:pt>
                <c:pt idx="57">
                  <c:v>1.2</c:v>
                </c:pt>
                <c:pt idx="58">
                  <c:v>1.5</c:v>
                </c:pt>
                <c:pt idx="59">
                  <c:v>0</c:v>
                </c:pt>
                <c:pt idx="60">
                  <c:v>1.8</c:v>
                </c:pt>
                <c:pt idx="61">
                  <c:v>1.4</c:v>
                </c:pt>
                <c:pt idx="62">
                  <c:v>1</c:v>
                </c:pt>
                <c:pt idx="63">
                  <c:v>1</c:v>
                </c:pt>
                <c:pt idx="64">
                  <c:v>0.5</c:v>
                </c:pt>
                <c:pt idx="65">
                  <c:v>0</c:v>
                </c:pt>
                <c:pt idx="66">
                  <c:v>0.2</c:v>
                </c:pt>
                <c:pt idx="67">
                  <c:v>1.6</c:v>
                </c:pt>
                <c:pt idx="68">
                  <c:v>1.4</c:v>
                </c:pt>
                <c:pt idx="69">
                  <c:v>1.3</c:v>
                </c:pt>
                <c:pt idx="70">
                  <c:v>1.8</c:v>
                </c:pt>
                <c:pt idx="71">
                  <c:v>1.4</c:v>
                </c:pt>
                <c:pt idx="72">
                  <c:v>1.9</c:v>
                </c:pt>
                <c:pt idx="73">
                  <c:v>2.2999999999999998</c:v>
                </c:pt>
                <c:pt idx="74">
                  <c:v>1.4</c:v>
                </c:pt>
                <c:pt idx="75">
                  <c:v>0.7</c:v>
                </c:pt>
                <c:pt idx="76">
                  <c:v>1</c:v>
                </c:pt>
                <c:pt idx="77">
                  <c:v>1.7</c:v>
                </c:pt>
                <c:pt idx="78">
                  <c:v>2.2999999999999998</c:v>
                </c:pt>
                <c:pt idx="79">
                  <c:v>3.3</c:v>
                </c:pt>
                <c:pt idx="80">
                  <c:v>2.2000000000000002</c:v>
                </c:pt>
                <c:pt idx="81">
                  <c:v>5.9</c:v>
                </c:pt>
                <c:pt idx="82">
                  <c:v>6.8</c:v>
                </c:pt>
                <c:pt idx="83">
                  <c:v>4.9000000000000004</c:v>
                </c:pt>
                <c:pt idx="84">
                  <c:v>5.7</c:v>
                </c:pt>
                <c:pt idx="85">
                  <c:v>1.4</c:v>
                </c:pt>
                <c:pt idx="86">
                  <c:v>-0.8</c:v>
                </c:pt>
                <c:pt idx="87">
                  <c:v>0.9</c:v>
                </c:pt>
                <c:pt idx="88">
                  <c:v>-1.3</c:v>
                </c:pt>
                <c:pt idx="89">
                  <c:v>-2.4</c:v>
                </c:pt>
                <c:pt idx="90">
                  <c:v>-1.8</c:v>
                </c:pt>
                <c:pt idx="91">
                  <c:v>-2</c:v>
                </c:pt>
                <c:pt idx="92">
                  <c:v>-0.5</c:v>
                </c:pt>
                <c:pt idx="93">
                  <c:v>1.2</c:v>
                </c:pt>
                <c:pt idx="9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3-4085-B734-4851A362A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544463"/>
        <c:axId val="1899583888"/>
      </c:lineChart>
      <c:dateAx>
        <c:axId val="661544463"/>
        <c:scaling>
          <c:orientation val="minMax"/>
          <c:min val="36526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9583888"/>
        <c:crosses val="autoZero"/>
        <c:auto val="1"/>
        <c:lblOffset val="100"/>
        <c:baseTimeUnit val="months"/>
        <c:majorUnit val="6"/>
        <c:majorTimeUnit val="months"/>
      </c:dateAx>
      <c:valAx>
        <c:axId val="1899583888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154446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 dirty="0"/>
              <a:t>Labor force index</a:t>
            </a:r>
          </a:p>
          <a:p>
            <a:pPr>
              <a:defRPr/>
            </a:pPr>
            <a:r>
              <a:rPr lang="en-US" dirty="0"/>
              <a:t>January 1990 labor force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85624542833785E-2"/>
          <c:y val="0.17607433512365653"/>
          <c:w val="0.75875206172998866"/>
          <c:h val="0.67599082973695401"/>
        </c:manualLayout>
      </c:layout>
      <c:lineChart>
        <c:grouping val="standard"/>
        <c:varyColors val="0"/>
        <c:ser>
          <c:idx val="2"/>
          <c:order val="0"/>
          <c:tx>
            <c:strRef>
              <c:f>'Labor force'!$A$20</c:f>
              <c:strCache>
                <c:ptCount val="1"/>
                <c:pt idx="0">
                  <c:v>US</c:v>
                </c:pt>
              </c:strCache>
            </c:strRef>
          </c:tx>
          <c:spPr>
            <a:ln w="889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'Labor force'!$B$13:$OS$13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'Labor force'!$B$20:$OS$20</c:f>
              <c:numCache>
                <c:formatCode>General</c:formatCode>
                <c:ptCount val="408"/>
                <c:pt idx="0">
                  <c:v>100</c:v>
                </c:pt>
                <c:pt idx="1">
                  <c:v>99.902251396692449</c:v>
                </c:pt>
                <c:pt idx="2">
                  <c:v>99.974569469058196</c:v>
                </c:pt>
                <c:pt idx="3">
                  <c:v>99.853774447084632</c:v>
                </c:pt>
                <c:pt idx="4">
                  <c:v>100.04768224551587</c:v>
                </c:pt>
                <c:pt idx="5">
                  <c:v>99.793376936097843</c:v>
                </c:pt>
                <c:pt idx="6">
                  <c:v>99.919734886714934</c:v>
                </c:pt>
                <c:pt idx="7">
                  <c:v>100.12476854243322</c:v>
                </c:pt>
                <c:pt idx="8">
                  <c:v>100.04688754142394</c:v>
                </c:pt>
                <c:pt idx="9">
                  <c:v>100.12874206289288</c:v>
                </c:pt>
                <c:pt idx="10">
                  <c:v>100.18834486978774</c:v>
                </c:pt>
                <c:pt idx="11">
                  <c:v>100.24556356440679</c:v>
                </c:pt>
                <c:pt idx="12">
                  <c:v>100.09695389921562</c:v>
                </c:pt>
                <c:pt idx="13">
                  <c:v>100.14860966519117</c:v>
                </c:pt>
                <c:pt idx="14">
                  <c:v>100.32185515723219</c:v>
                </c:pt>
                <c:pt idx="15">
                  <c:v>100.56821342573092</c:v>
                </c:pt>
                <c:pt idx="16">
                  <c:v>100.27258350353246</c:v>
                </c:pt>
                <c:pt idx="17">
                  <c:v>100.39576263778183</c:v>
                </c:pt>
                <c:pt idx="18">
                  <c:v>100.25510001350997</c:v>
                </c:pt>
                <c:pt idx="19">
                  <c:v>100.25192119714224</c:v>
                </c:pt>
                <c:pt idx="20">
                  <c:v>100.64927324310793</c:v>
                </c:pt>
                <c:pt idx="21">
                  <c:v>100.64291561037248</c:v>
                </c:pt>
                <c:pt idx="22">
                  <c:v>100.68980315179643</c:v>
                </c:pt>
                <c:pt idx="23">
                  <c:v>100.66039910039497</c:v>
                </c:pt>
                <c:pt idx="24">
                  <c:v>101.134837443278</c:v>
                </c:pt>
                <c:pt idx="25">
                  <c:v>101.0919234223137</c:v>
                </c:pt>
                <c:pt idx="26">
                  <c:v>101.40742094681046</c:v>
                </c:pt>
                <c:pt idx="27">
                  <c:v>101.59576581659819</c:v>
                </c:pt>
                <c:pt idx="28">
                  <c:v>101.81669355415511</c:v>
                </c:pt>
                <c:pt idx="29">
                  <c:v>102.08689294541178</c:v>
                </c:pt>
                <c:pt idx="30">
                  <c:v>102.16954217097265</c:v>
                </c:pt>
                <c:pt idx="31">
                  <c:v>102.2092773755692</c:v>
                </c:pt>
                <c:pt idx="32">
                  <c:v>102.1202705172729</c:v>
                </c:pt>
                <c:pt idx="33">
                  <c:v>101.7427860736055</c:v>
                </c:pt>
                <c:pt idx="34">
                  <c:v>102.072588271757</c:v>
                </c:pt>
                <c:pt idx="35">
                  <c:v>102.16238983414524</c:v>
                </c:pt>
                <c:pt idx="36">
                  <c:v>102.04000540398783</c:v>
                </c:pt>
                <c:pt idx="37">
                  <c:v>102.08609824131985</c:v>
                </c:pt>
                <c:pt idx="38">
                  <c:v>102.19735681419024</c:v>
                </c:pt>
                <c:pt idx="39">
                  <c:v>102.1862309569032</c:v>
                </c:pt>
                <c:pt idx="40">
                  <c:v>102.72662973941652</c:v>
                </c:pt>
                <c:pt idx="41">
                  <c:v>102.84345124093043</c:v>
                </c:pt>
                <c:pt idx="42">
                  <c:v>102.83232538364339</c:v>
                </c:pt>
                <c:pt idx="43">
                  <c:v>103.00874969205216</c:v>
                </c:pt>
                <c:pt idx="44">
                  <c:v>102.72980855578426</c:v>
                </c:pt>
                <c:pt idx="45">
                  <c:v>102.97219330382332</c:v>
                </c:pt>
                <c:pt idx="46">
                  <c:v>103.08186246850985</c:v>
                </c:pt>
                <c:pt idx="47">
                  <c:v>103.26464440965407</c:v>
                </c:pt>
                <c:pt idx="48">
                  <c:v>103.78517558986911</c:v>
                </c:pt>
                <c:pt idx="49">
                  <c:v>103.8431889885801</c:v>
                </c:pt>
                <c:pt idx="50">
                  <c:v>103.62941358785056</c:v>
                </c:pt>
                <c:pt idx="51">
                  <c:v>103.80504319216739</c:v>
                </c:pt>
                <c:pt idx="52">
                  <c:v>103.93060643869256</c:v>
                </c:pt>
                <c:pt idx="53">
                  <c:v>103.75736094665152</c:v>
                </c:pt>
                <c:pt idx="54">
                  <c:v>103.82967901901728</c:v>
                </c:pt>
                <c:pt idx="55">
                  <c:v>104.3247796682905</c:v>
                </c:pt>
                <c:pt idx="56">
                  <c:v>104.4408064657125</c:v>
                </c:pt>
                <c:pt idx="57">
                  <c:v>104.69749588740633</c:v>
                </c:pt>
                <c:pt idx="58">
                  <c:v>104.81431738892024</c:v>
                </c:pt>
                <c:pt idx="59">
                  <c:v>104.86199963443612</c:v>
                </c:pt>
                <c:pt idx="60">
                  <c:v>104.93113889043416</c:v>
                </c:pt>
                <c:pt idx="61">
                  <c:v>104.99233110551287</c:v>
                </c:pt>
                <c:pt idx="62">
                  <c:v>104.98676817686933</c:v>
                </c:pt>
                <c:pt idx="63">
                  <c:v>105.36981554918026</c:v>
                </c:pt>
                <c:pt idx="64">
                  <c:v>104.78252922524298</c:v>
                </c:pt>
                <c:pt idx="65">
                  <c:v>104.86041022625226</c:v>
                </c:pt>
                <c:pt idx="66">
                  <c:v>105.17352363847321</c:v>
                </c:pt>
                <c:pt idx="67">
                  <c:v>105.1679607098297</c:v>
                </c:pt>
                <c:pt idx="68">
                  <c:v>105.38650433511083</c:v>
                </c:pt>
                <c:pt idx="69">
                  <c:v>105.46994826476362</c:v>
                </c:pt>
                <c:pt idx="70">
                  <c:v>105.38888844738661</c:v>
                </c:pt>
                <c:pt idx="71">
                  <c:v>105.30703392591769</c:v>
                </c:pt>
                <c:pt idx="72">
                  <c:v>105.39047785557048</c:v>
                </c:pt>
                <c:pt idx="73">
                  <c:v>105.65749843045941</c:v>
                </c:pt>
                <c:pt idx="74">
                  <c:v>105.83869096341978</c:v>
                </c:pt>
                <c:pt idx="75">
                  <c:v>106.02067820047205</c:v>
                </c:pt>
                <c:pt idx="76">
                  <c:v>106.22571185619034</c:v>
                </c:pt>
                <c:pt idx="77">
                  <c:v>106.24955297894829</c:v>
                </c:pt>
                <c:pt idx="78">
                  <c:v>106.71604428091199</c:v>
                </c:pt>
                <c:pt idx="79">
                  <c:v>106.53326233976779</c:v>
                </c:pt>
                <c:pt idx="80">
                  <c:v>106.89962092614816</c:v>
                </c:pt>
                <c:pt idx="81">
                  <c:v>107.22227078747228</c:v>
                </c:pt>
                <c:pt idx="82">
                  <c:v>107.29061533937838</c:v>
                </c:pt>
                <c:pt idx="83">
                  <c:v>107.37485397312309</c:v>
                </c:pt>
                <c:pt idx="84">
                  <c:v>107.64743747665557</c:v>
                </c:pt>
                <c:pt idx="85">
                  <c:v>107.6029340475074</c:v>
                </c:pt>
                <c:pt idx="86">
                  <c:v>107.99313375664572</c:v>
                </c:pt>
                <c:pt idx="87">
                  <c:v>108.09247176813714</c:v>
                </c:pt>
                <c:pt idx="88">
                  <c:v>108.17432628960606</c:v>
                </c:pt>
                <c:pt idx="89">
                  <c:v>108.24743906606375</c:v>
                </c:pt>
                <c:pt idx="90">
                  <c:v>108.45883035451749</c:v>
                </c:pt>
                <c:pt idx="91">
                  <c:v>108.57088363147982</c:v>
                </c:pt>
                <c:pt idx="92">
                  <c:v>108.6161817647199</c:v>
                </c:pt>
                <c:pt idx="93">
                  <c:v>108.58280419285879</c:v>
                </c:pt>
                <c:pt idx="94">
                  <c:v>108.84346713501228</c:v>
                </c:pt>
                <c:pt idx="95">
                  <c:v>108.99763972884698</c:v>
                </c:pt>
                <c:pt idx="96">
                  <c:v>108.94995748333108</c:v>
                </c:pt>
                <c:pt idx="97">
                  <c:v>108.96346745289391</c:v>
                </c:pt>
                <c:pt idx="98">
                  <c:v>109.0620107602934</c:v>
                </c:pt>
                <c:pt idx="99">
                  <c:v>108.99366620838731</c:v>
                </c:pt>
                <c:pt idx="100">
                  <c:v>109.17009051679607</c:v>
                </c:pt>
                <c:pt idx="101">
                  <c:v>109.23605095642637</c:v>
                </c:pt>
                <c:pt idx="102">
                  <c:v>109.34174660065325</c:v>
                </c:pt>
                <c:pt idx="103">
                  <c:v>109.32744192699847</c:v>
                </c:pt>
                <c:pt idx="104">
                  <c:v>109.89645005682134</c:v>
                </c:pt>
                <c:pt idx="105">
                  <c:v>109.89088712817782</c:v>
                </c:pt>
                <c:pt idx="106">
                  <c:v>109.97194694555483</c:v>
                </c:pt>
                <c:pt idx="107">
                  <c:v>110.17300708081346</c:v>
                </c:pt>
                <c:pt idx="108">
                  <c:v>110.46625289073613</c:v>
                </c:pt>
                <c:pt idx="109">
                  <c:v>110.4376435434266</c:v>
                </c:pt>
                <c:pt idx="110">
                  <c:v>110.24929867363886</c:v>
                </c:pt>
                <c:pt idx="111">
                  <c:v>110.43128591069116</c:v>
                </c:pt>
                <c:pt idx="112">
                  <c:v>110.548902116297</c:v>
                </c:pt>
                <c:pt idx="113">
                  <c:v>110.72532642470576</c:v>
                </c:pt>
                <c:pt idx="114">
                  <c:v>110.81274387481821</c:v>
                </c:pt>
                <c:pt idx="115">
                  <c:v>110.80559153799084</c:v>
                </c:pt>
                <c:pt idx="116">
                  <c:v>110.95817472364165</c:v>
                </c:pt>
                <c:pt idx="117">
                  <c:v>111.07658563333942</c:v>
                </c:pt>
                <c:pt idx="118">
                  <c:v>111.27844047268999</c:v>
                </c:pt>
                <c:pt idx="119">
                  <c:v>111.39923549466356</c:v>
                </c:pt>
                <c:pt idx="120">
                  <c:v>113.06016704680013</c:v>
                </c:pt>
                <c:pt idx="121">
                  <c:v>113.21036612017514</c:v>
                </c:pt>
                <c:pt idx="122">
                  <c:v>113.19288263015265</c:v>
                </c:pt>
                <c:pt idx="123">
                  <c:v>113.44480382729492</c:v>
                </c:pt>
                <c:pt idx="124">
                  <c:v>113.15632624192382</c:v>
                </c:pt>
                <c:pt idx="125">
                  <c:v>113.3176511725859</c:v>
                </c:pt>
                <c:pt idx="126">
                  <c:v>113.06890879181137</c:v>
                </c:pt>
                <c:pt idx="127">
                  <c:v>113.25645895750718</c:v>
                </c:pt>
                <c:pt idx="128">
                  <c:v>113.25963777387489</c:v>
                </c:pt>
                <c:pt idx="129">
                  <c:v>113.34228699943576</c:v>
                </c:pt>
                <c:pt idx="130">
                  <c:v>113.61248639069244</c:v>
                </c:pt>
                <c:pt idx="131">
                  <c:v>113.83977176098479</c:v>
                </c:pt>
                <c:pt idx="132">
                  <c:v>114.27844841973092</c:v>
                </c:pt>
                <c:pt idx="133">
                  <c:v>114.19977271462972</c:v>
                </c:pt>
                <c:pt idx="134">
                  <c:v>114.3769917271304</c:v>
                </c:pt>
                <c:pt idx="135">
                  <c:v>114.09487177449478</c:v>
                </c:pt>
                <c:pt idx="136">
                  <c:v>113.89540104741999</c:v>
                </c:pt>
                <c:pt idx="137">
                  <c:v>113.92639450700533</c:v>
                </c:pt>
                <c:pt idx="138">
                  <c:v>114.16242162230894</c:v>
                </c:pt>
                <c:pt idx="139">
                  <c:v>113.86838110829433</c:v>
                </c:pt>
                <c:pt idx="140">
                  <c:v>114.42864749310596</c:v>
                </c:pt>
                <c:pt idx="141">
                  <c:v>114.50573379002329</c:v>
                </c:pt>
                <c:pt idx="142">
                  <c:v>114.62811822018071</c:v>
                </c:pt>
                <c:pt idx="143">
                  <c:v>114.67977398615625</c:v>
                </c:pt>
                <c:pt idx="144">
                  <c:v>114.34440885936121</c:v>
                </c:pt>
                <c:pt idx="145">
                  <c:v>114.95633101014838</c:v>
                </c:pt>
                <c:pt idx="146">
                  <c:v>114.81964190633617</c:v>
                </c:pt>
                <c:pt idx="147">
                  <c:v>115.01354970476743</c:v>
                </c:pt>
                <c:pt idx="148">
                  <c:v>115.18282167634881</c:v>
                </c:pt>
                <c:pt idx="149">
                  <c:v>115.07951014439772</c:v>
                </c:pt>
                <c:pt idx="150">
                  <c:v>115.07553662393808</c:v>
                </c:pt>
                <c:pt idx="151">
                  <c:v>115.23924566687593</c:v>
                </c:pt>
                <c:pt idx="152">
                  <c:v>115.67076998879466</c:v>
                </c:pt>
                <c:pt idx="153">
                  <c:v>115.48163041491502</c:v>
                </c:pt>
                <c:pt idx="154">
                  <c:v>115.26467619781775</c:v>
                </c:pt>
                <c:pt idx="155">
                  <c:v>115.28454380011604</c:v>
                </c:pt>
                <c:pt idx="156">
                  <c:v>115.97673106418824</c:v>
                </c:pt>
                <c:pt idx="157">
                  <c:v>116.10626783117306</c:v>
                </c:pt>
                <c:pt idx="158">
                  <c:v>116.04428091200241</c:v>
                </c:pt>
                <c:pt idx="159">
                  <c:v>116.4034871615554</c:v>
                </c:pt>
                <c:pt idx="160">
                  <c:v>116.42414946794561</c:v>
                </c:pt>
                <c:pt idx="161">
                  <c:v>116.86600494305945</c:v>
                </c:pt>
                <c:pt idx="162">
                  <c:v>116.41222890656664</c:v>
                </c:pt>
                <c:pt idx="163">
                  <c:v>116.38044074288938</c:v>
                </c:pt>
                <c:pt idx="164">
                  <c:v>116.44799059070354</c:v>
                </c:pt>
                <c:pt idx="165">
                  <c:v>116.59580555180278</c:v>
                </c:pt>
                <c:pt idx="166">
                  <c:v>116.82150151391129</c:v>
                </c:pt>
                <c:pt idx="167">
                  <c:v>116.60613670499788</c:v>
                </c:pt>
                <c:pt idx="168">
                  <c:v>116.69593826738614</c:v>
                </c:pt>
                <c:pt idx="169">
                  <c:v>116.59024262315927</c:v>
                </c:pt>
                <c:pt idx="170">
                  <c:v>116.77699808476314</c:v>
                </c:pt>
                <c:pt idx="171">
                  <c:v>116.7022959001216</c:v>
                </c:pt>
                <c:pt idx="172">
                  <c:v>116.87315727988683</c:v>
                </c:pt>
                <c:pt idx="173">
                  <c:v>117.18706539619971</c:v>
                </c:pt>
                <c:pt idx="174">
                  <c:v>117.37143674552782</c:v>
                </c:pt>
                <c:pt idx="175">
                  <c:v>117.26971462176058</c:v>
                </c:pt>
                <c:pt idx="176">
                  <c:v>117.15130371206281</c:v>
                </c:pt>
                <c:pt idx="177">
                  <c:v>117.45170185881287</c:v>
                </c:pt>
                <c:pt idx="178">
                  <c:v>117.74494766873556</c:v>
                </c:pt>
                <c:pt idx="179">
                  <c:v>117.66309314726662</c:v>
                </c:pt>
                <c:pt idx="180">
                  <c:v>117.63925202450866</c:v>
                </c:pt>
                <c:pt idx="181">
                  <c:v>117.90547789530568</c:v>
                </c:pt>
                <c:pt idx="182">
                  <c:v>117.92693490578783</c:v>
                </c:pt>
                <c:pt idx="183">
                  <c:v>118.35210159497112</c:v>
                </c:pt>
                <c:pt idx="184">
                  <c:v>118.61832746576812</c:v>
                </c:pt>
                <c:pt idx="185">
                  <c:v>118.6000492716537</c:v>
                </c:pt>
                <c:pt idx="186">
                  <c:v>118.75422186548839</c:v>
                </c:pt>
                <c:pt idx="187">
                  <c:v>119.02998418538857</c:v>
                </c:pt>
                <c:pt idx="188">
                  <c:v>119.16905740147656</c:v>
                </c:pt>
                <c:pt idx="189">
                  <c:v>119.20640849379734</c:v>
                </c:pt>
                <c:pt idx="190">
                  <c:v>119.25726955568095</c:v>
                </c:pt>
                <c:pt idx="191">
                  <c:v>119.22945491246335</c:v>
                </c:pt>
                <c:pt idx="192">
                  <c:v>119.37568046537872</c:v>
                </c:pt>
                <c:pt idx="193">
                  <c:v>119.7150191126334</c:v>
                </c:pt>
                <c:pt idx="194">
                  <c:v>119.8517082164456</c:v>
                </c:pt>
                <c:pt idx="195">
                  <c:v>119.90574809469695</c:v>
                </c:pt>
                <c:pt idx="196">
                  <c:v>120.05515246398004</c:v>
                </c:pt>
                <c:pt idx="197">
                  <c:v>120.28164313018048</c:v>
                </c:pt>
                <c:pt idx="198">
                  <c:v>120.2999213242949</c:v>
                </c:pt>
                <c:pt idx="199">
                  <c:v>120.56932601145964</c:v>
                </c:pt>
                <c:pt idx="200">
                  <c:v>120.52641199049535</c:v>
                </c:pt>
                <c:pt idx="201">
                  <c:v>120.82760484133732</c:v>
                </c:pt>
                <c:pt idx="202">
                  <c:v>121.11767183489228</c:v>
                </c:pt>
                <c:pt idx="203">
                  <c:v>121.37674536886189</c:v>
                </c:pt>
                <c:pt idx="204">
                  <c:v>121.70416345473762</c:v>
                </c:pt>
                <c:pt idx="205">
                  <c:v>121.57621609593667</c:v>
                </c:pt>
                <c:pt idx="206">
                  <c:v>121.63025597418802</c:v>
                </c:pt>
                <c:pt idx="207">
                  <c:v>121.14071825355828</c:v>
                </c:pt>
                <c:pt idx="208">
                  <c:v>121.32747371516214</c:v>
                </c:pt>
                <c:pt idx="209">
                  <c:v>121.62230893326871</c:v>
                </c:pt>
                <c:pt idx="210">
                  <c:v>121.63264008646379</c:v>
                </c:pt>
                <c:pt idx="211">
                  <c:v>121.39025533842474</c:v>
                </c:pt>
                <c:pt idx="212">
                  <c:v>121.91873355955909</c:v>
                </c:pt>
                <c:pt idx="213">
                  <c:v>121.73515691432296</c:v>
                </c:pt>
                <c:pt idx="214">
                  <c:v>122.2533039822622</c:v>
                </c:pt>
                <c:pt idx="215">
                  <c:v>122.31926442189251</c:v>
                </c:pt>
                <c:pt idx="216">
                  <c:v>122.43449651522256</c:v>
                </c:pt>
                <c:pt idx="217">
                  <c:v>122.10866783753069</c:v>
                </c:pt>
                <c:pt idx="218">
                  <c:v>122.31131738097321</c:v>
                </c:pt>
                <c:pt idx="219">
                  <c:v>122.20085351219474</c:v>
                </c:pt>
                <c:pt idx="220">
                  <c:v>122.6252254972861</c:v>
                </c:pt>
                <c:pt idx="221">
                  <c:v>122.6331725382054</c:v>
                </c:pt>
                <c:pt idx="222">
                  <c:v>122.75714637654669</c:v>
                </c:pt>
                <c:pt idx="223">
                  <c:v>122.89383548035889</c:v>
                </c:pt>
                <c:pt idx="224">
                  <c:v>122.83741148983177</c:v>
                </c:pt>
                <c:pt idx="225">
                  <c:v>123.08059094196275</c:v>
                </c:pt>
                <c:pt idx="226">
                  <c:v>122.89224607217501</c:v>
                </c:pt>
                <c:pt idx="227">
                  <c:v>122.90496133764593</c:v>
                </c:pt>
                <c:pt idx="228">
                  <c:v>122.55131801673646</c:v>
                </c:pt>
                <c:pt idx="229">
                  <c:v>122.81198095888996</c:v>
                </c:pt>
                <c:pt idx="230">
                  <c:v>122.49012580165774</c:v>
                </c:pt>
                <c:pt idx="231">
                  <c:v>122.78893454022395</c:v>
                </c:pt>
                <c:pt idx="232">
                  <c:v>122.97807411410362</c:v>
                </c:pt>
                <c:pt idx="233">
                  <c:v>122.95343828725373</c:v>
                </c:pt>
                <c:pt idx="234">
                  <c:v>122.78337161158044</c:v>
                </c:pt>
                <c:pt idx="235">
                  <c:v>122.6284043136538</c:v>
                </c:pt>
                <c:pt idx="236">
                  <c:v>122.24694634952675</c:v>
                </c:pt>
                <c:pt idx="237">
                  <c:v>122.21277407357371</c:v>
                </c:pt>
                <c:pt idx="238">
                  <c:v>122.28747625821525</c:v>
                </c:pt>
                <c:pt idx="239">
                  <c:v>121.67793821970389</c:v>
                </c:pt>
                <c:pt idx="240">
                  <c:v>121.97436284599431</c:v>
                </c:pt>
                <c:pt idx="241">
                  <c:v>122.14125070529988</c:v>
                </c:pt>
                <c:pt idx="242">
                  <c:v>122.34787376920204</c:v>
                </c:pt>
                <c:pt idx="243">
                  <c:v>122.87873610261219</c:v>
                </c:pt>
                <c:pt idx="244">
                  <c:v>122.45674822979664</c:v>
                </c:pt>
                <c:pt idx="245">
                  <c:v>122.07926378612923</c:v>
                </c:pt>
                <c:pt idx="246">
                  <c:v>122.13886659302409</c:v>
                </c:pt>
                <c:pt idx="247">
                  <c:v>122.45277470933698</c:v>
                </c:pt>
                <c:pt idx="248">
                  <c:v>122.36456255513259</c:v>
                </c:pt>
                <c:pt idx="249">
                  <c:v>122.09436316387594</c:v>
                </c:pt>
                <c:pt idx="250">
                  <c:v>122.4837681689223</c:v>
                </c:pt>
                <c:pt idx="251">
                  <c:v>122.1062837252549</c:v>
                </c:pt>
                <c:pt idx="252">
                  <c:v>121.79873324167747</c:v>
                </c:pt>
                <c:pt idx="253">
                  <c:v>121.75979274117283</c:v>
                </c:pt>
                <c:pt idx="254">
                  <c:v>121.8885348040657</c:v>
                </c:pt>
                <c:pt idx="255">
                  <c:v>122.02125038741825</c:v>
                </c:pt>
                <c:pt idx="256">
                  <c:v>121.97038932553464</c:v>
                </c:pt>
                <c:pt idx="257">
                  <c:v>121.86469368130777</c:v>
                </c:pt>
                <c:pt idx="258">
                  <c:v>121.81860084397576</c:v>
                </c:pt>
                <c:pt idx="259">
                  <c:v>122.19370117536734</c:v>
                </c:pt>
                <c:pt idx="260">
                  <c:v>122.48853639347388</c:v>
                </c:pt>
                <c:pt idx="261">
                  <c:v>122.35343669784555</c:v>
                </c:pt>
                <c:pt idx="262">
                  <c:v>122.4861522811981</c:v>
                </c:pt>
                <c:pt idx="263">
                  <c:v>122.38045663697122</c:v>
                </c:pt>
                <c:pt idx="264">
                  <c:v>122.68721241645673</c:v>
                </c:pt>
                <c:pt idx="265">
                  <c:v>122.91767660311683</c:v>
                </c:pt>
                <c:pt idx="266">
                  <c:v>122.97966352228748</c:v>
                </c:pt>
                <c:pt idx="267">
                  <c:v>122.81754388753347</c:v>
                </c:pt>
                <c:pt idx="268">
                  <c:v>123.07264390104345</c:v>
                </c:pt>
                <c:pt idx="269">
                  <c:v>123.24509468899257</c:v>
                </c:pt>
                <c:pt idx="270">
                  <c:v>123.13780963658184</c:v>
                </c:pt>
                <c:pt idx="271">
                  <c:v>122.99078937957451</c:v>
                </c:pt>
                <c:pt idx="272">
                  <c:v>123.30628690407126</c:v>
                </c:pt>
                <c:pt idx="273">
                  <c:v>123.61940031629224</c:v>
                </c:pt>
                <c:pt idx="274">
                  <c:v>123.44774423243506</c:v>
                </c:pt>
                <c:pt idx="275">
                  <c:v>123.67820841909516</c:v>
                </c:pt>
                <c:pt idx="276">
                  <c:v>123.78549347150589</c:v>
                </c:pt>
                <c:pt idx="277">
                  <c:v>123.42708192604483</c:v>
                </c:pt>
                <c:pt idx="278">
                  <c:v>123.1831077698219</c:v>
                </c:pt>
                <c:pt idx="279">
                  <c:v>123.49224766158319</c:v>
                </c:pt>
                <c:pt idx="280">
                  <c:v>123.60509564263747</c:v>
                </c:pt>
                <c:pt idx="281">
                  <c:v>123.77436761421885</c:v>
                </c:pt>
                <c:pt idx="282">
                  <c:v>123.65516200042914</c:v>
                </c:pt>
                <c:pt idx="283">
                  <c:v>123.65993022498071</c:v>
                </c:pt>
                <c:pt idx="284">
                  <c:v>123.7250959605191</c:v>
                </c:pt>
                <c:pt idx="285">
                  <c:v>122.91926601130069</c:v>
                </c:pt>
                <c:pt idx="286">
                  <c:v>123.38973083372406</c:v>
                </c:pt>
                <c:pt idx="287">
                  <c:v>123.32377039409377</c:v>
                </c:pt>
                <c:pt idx="288">
                  <c:v>123.4588700897221</c:v>
                </c:pt>
                <c:pt idx="289">
                  <c:v>123.56297632576509</c:v>
                </c:pt>
                <c:pt idx="290">
                  <c:v>123.9960900558677</c:v>
                </c:pt>
                <c:pt idx="291">
                  <c:v>123.47238005928493</c:v>
                </c:pt>
                <c:pt idx="292">
                  <c:v>123.72271184824331</c:v>
                </c:pt>
                <c:pt idx="293">
                  <c:v>123.74099004235772</c:v>
                </c:pt>
                <c:pt idx="294">
                  <c:v>123.97940126993714</c:v>
                </c:pt>
                <c:pt idx="295">
                  <c:v>124.07714987324469</c:v>
                </c:pt>
                <c:pt idx="296">
                  <c:v>124.00562650497086</c:v>
                </c:pt>
                <c:pt idx="297">
                  <c:v>124.305229947629</c:v>
                </c:pt>
                <c:pt idx="298">
                  <c:v>124.36642216270772</c:v>
                </c:pt>
                <c:pt idx="299">
                  <c:v>124.23768009981484</c:v>
                </c:pt>
                <c:pt idx="300">
                  <c:v>124.79238355598292</c:v>
                </c:pt>
                <c:pt idx="301">
                  <c:v>124.48562777649744</c:v>
                </c:pt>
                <c:pt idx="302">
                  <c:v>124.48483307240549</c:v>
                </c:pt>
                <c:pt idx="303">
                  <c:v>124.81622467874087</c:v>
                </c:pt>
                <c:pt idx="304">
                  <c:v>125.2858947970723</c:v>
                </c:pt>
                <c:pt idx="305">
                  <c:v>124.81781408692474</c:v>
                </c:pt>
                <c:pt idx="306">
                  <c:v>124.76615832094919</c:v>
                </c:pt>
                <c:pt idx="307">
                  <c:v>124.90523153703718</c:v>
                </c:pt>
                <c:pt idx="308">
                  <c:v>124.55635644067931</c:v>
                </c:pt>
                <c:pt idx="309">
                  <c:v>124.90125801657751</c:v>
                </c:pt>
                <c:pt idx="310">
                  <c:v>125.1364904277892</c:v>
                </c:pt>
                <c:pt idx="311">
                  <c:v>125.59106116837395</c:v>
                </c:pt>
                <c:pt idx="312">
                  <c:v>125.78576367089713</c:v>
                </c:pt>
                <c:pt idx="313">
                  <c:v>126.07185714399243</c:v>
                </c:pt>
                <c:pt idx="314">
                  <c:v>126.50020264954345</c:v>
                </c:pt>
                <c:pt idx="315">
                  <c:v>126.47000389405005</c:v>
                </c:pt>
                <c:pt idx="316">
                  <c:v>126.18629453323055</c:v>
                </c:pt>
                <c:pt idx="317">
                  <c:v>126.33172538205399</c:v>
                </c:pt>
                <c:pt idx="318">
                  <c:v>126.51212321092243</c:v>
                </c:pt>
                <c:pt idx="319">
                  <c:v>126.80457431675316</c:v>
                </c:pt>
                <c:pt idx="320">
                  <c:v>126.92536933872674</c:v>
                </c:pt>
                <c:pt idx="321">
                  <c:v>126.8387465927062</c:v>
                </c:pt>
                <c:pt idx="322">
                  <c:v>126.760070887605</c:v>
                </c:pt>
                <c:pt idx="323">
                  <c:v>126.89675999141718</c:v>
                </c:pt>
                <c:pt idx="324">
                  <c:v>126.85066715408517</c:v>
                </c:pt>
                <c:pt idx="325">
                  <c:v>127.04060143205677</c:v>
                </c:pt>
                <c:pt idx="326">
                  <c:v>127.26152916961368</c:v>
                </c:pt>
                <c:pt idx="327">
                  <c:v>127.42682762073542</c:v>
                </c:pt>
                <c:pt idx="328">
                  <c:v>127.20669458727043</c:v>
                </c:pt>
                <c:pt idx="329">
                  <c:v>127.30523789466992</c:v>
                </c:pt>
                <c:pt idx="330">
                  <c:v>127.51980799949139</c:v>
                </c:pt>
                <c:pt idx="331">
                  <c:v>127.61835130689087</c:v>
                </c:pt>
                <c:pt idx="332">
                  <c:v>128.05861737382085</c:v>
                </c:pt>
                <c:pt idx="333">
                  <c:v>127.3982182734259</c:v>
                </c:pt>
                <c:pt idx="334">
                  <c:v>127.61278837824736</c:v>
                </c:pt>
                <c:pt idx="335">
                  <c:v>127.57782139820237</c:v>
                </c:pt>
                <c:pt idx="336">
                  <c:v>127.87901424904437</c:v>
                </c:pt>
                <c:pt idx="337">
                  <c:v>128.56563858447308</c:v>
                </c:pt>
                <c:pt idx="338">
                  <c:v>128.49252580801539</c:v>
                </c:pt>
                <c:pt idx="339">
                  <c:v>128.56007565582954</c:v>
                </c:pt>
                <c:pt idx="340">
                  <c:v>128.62126787090827</c:v>
                </c:pt>
                <c:pt idx="341">
                  <c:v>128.90895075218742</c:v>
                </c:pt>
                <c:pt idx="342">
                  <c:v>129.01305698823043</c:v>
                </c:pt>
                <c:pt idx="343">
                  <c:v>128.47186350162517</c:v>
                </c:pt>
                <c:pt idx="344">
                  <c:v>128.81120214887986</c:v>
                </c:pt>
                <c:pt idx="345">
                  <c:v>129.22047475622452</c:v>
                </c:pt>
                <c:pt idx="346">
                  <c:v>129.40643551373645</c:v>
                </c:pt>
                <c:pt idx="347">
                  <c:v>129.70047602775108</c:v>
                </c:pt>
                <c:pt idx="348">
                  <c:v>129.50736293341174</c:v>
                </c:pt>
                <c:pt idx="349">
                  <c:v>129.53597228072127</c:v>
                </c:pt>
                <c:pt idx="350">
                  <c:v>129.46047539198779</c:v>
                </c:pt>
                <c:pt idx="351">
                  <c:v>129.20775949075363</c:v>
                </c:pt>
                <c:pt idx="352">
                  <c:v>129.33888566592228</c:v>
                </c:pt>
                <c:pt idx="353">
                  <c:v>129.67027727225769</c:v>
                </c:pt>
                <c:pt idx="354">
                  <c:v>130.00564239905273</c:v>
                </c:pt>
                <c:pt idx="355">
                  <c:v>130.15186795196809</c:v>
                </c:pt>
                <c:pt idx="356">
                  <c:v>130.40458385320227</c:v>
                </c:pt>
                <c:pt idx="357">
                  <c:v>130.66206797898803</c:v>
                </c:pt>
                <c:pt idx="358">
                  <c:v>130.72564430634253</c:v>
                </c:pt>
                <c:pt idx="359">
                  <c:v>130.88696923700459</c:v>
                </c:pt>
                <c:pt idx="360">
                  <c:v>130.59213401889807</c:v>
                </c:pt>
                <c:pt idx="361">
                  <c:v>130.65888916262028</c:v>
                </c:pt>
                <c:pt idx="362">
                  <c:v>129.20378597029395</c:v>
                </c:pt>
                <c:pt idx="363">
                  <c:v>124.19317667066667</c:v>
                </c:pt>
                <c:pt idx="364">
                  <c:v>125.61569699522383</c:v>
                </c:pt>
                <c:pt idx="365">
                  <c:v>127.15503882129488</c:v>
                </c:pt>
                <c:pt idx="366">
                  <c:v>127.29411203738287</c:v>
                </c:pt>
                <c:pt idx="367">
                  <c:v>127.755835114795</c:v>
                </c:pt>
                <c:pt idx="368">
                  <c:v>127.34894661972615</c:v>
                </c:pt>
                <c:pt idx="369">
                  <c:v>127.91636534136515</c:v>
                </c:pt>
                <c:pt idx="370">
                  <c:v>127.65093417466007</c:v>
                </c:pt>
                <c:pt idx="371">
                  <c:v>127.75742452297887</c:v>
                </c:pt>
                <c:pt idx="372">
                  <c:v>127.16378056630613</c:v>
                </c:pt>
                <c:pt idx="373">
                  <c:v>127.25835035324597</c:v>
                </c:pt>
                <c:pt idx="374">
                  <c:v>127.46656282533199</c:v>
                </c:pt>
                <c:pt idx="375">
                  <c:v>127.85517312628643</c:v>
                </c:pt>
                <c:pt idx="376">
                  <c:v>127.73835162477252</c:v>
                </c:pt>
                <c:pt idx="377">
                  <c:v>128.18100180397829</c:v>
                </c:pt>
                <c:pt idx="378">
                  <c:v>128.39080368424817</c:v>
                </c:pt>
                <c:pt idx="379">
                  <c:v>128.39080368424817</c:v>
                </c:pt>
                <c:pt idx="380">
                  <c:v>128.39875072516747</c:v>
                </c:pt>
                <c:pt idx="381">
                  <c:v>128.54179746171513</c:v>
                </c:pt>
                <c:pt idx="382">
                  <c:v>128.9335865790373</c:v>
                </c:pt>
                <c:pt idx="383">
                  <c:v>129.0829909483204</c:v>
                </c:pt>
                <c:pt idx="384">
                  <c:v>130.02551000135099</c:v>
                </c:pt>
                <c:pt idx="385">
                  <c:v>130.17809318700182</c:v>
                </c:pt>
                <c:pt idx="386">
                  <c:v>130.49994834423401</c:v>
                </c:pt>
                <c:pt idx="387">
                  <c:v>130.26948415757394</c:v>
                </c:pt>
                <c:pt idx="388">
                  <c:v>130.55398822248537</c:v>
                </c:pt>
                <c:pt idx="389">
                  <c:v>130.41094148593771</c:v>
                </c:pt>
                <c:pt idx="390">
                  <c:v>130.38312684272012</c:v>
                </c:pt>
                <c:pt idx="391">
                  <c:v>130.92034680886573</c:v>
                </c:pt>
                <c:pt idx="392">
                  <c:v>130.84723403240804</c:v>
                </c:pt>
                <c:pt idx="393">
                  <c:v>130.87107515516598</c:v>
                </c:pt>
                <c:pt idx="394">
                  <c:v>130.68193558128633</c:v>
                </c:pt>
                <c:pt idx="395">
                  <c:v>131.1245857604921</c:v>
                </c:pt>
                <c:pt idx="396">
                  <c:v>131.81836243274816</c:v>
                </c:pt>
                <c:pt idx="397">
                  <c:v>132.12988643678528</c:v>
                </c:pt>
                <c:pt idx="398">
                  <c:v>132.46922508403995</c:v>
                </c:pt>
                <c:pt idx="399">
                  <c:v>132.45968863493678</c:v>
                </c:pt>
                <c:pt idx="400">
                  <c:v>132.57492072826682</c:v>
                </c:pt>
                <c:pt idx="401">
                  <c:v>132.71558335253869</c:v>
                </c:pt>
                <c:pt idx="402">
                  <c:v>132.80538491492692</c:v>
                </c:pt>
                <c:pt idx="403">
                  <c:v>133.38313478976102</c:v>
                </c:pt>
                <c:pt idx="404">
                  <c:v>133.42843292300114</c:v>
                </c:pt>
                <c:pt idx="405">
                  <c:v>133.29015441100506</c:v>
                </c:pt>
                <c:pt idx="406">
                  <c:v>133.61121486414532</c:v>
                </c:pt>
                <c:pt idx="407">
                  <c:v>133.07399489799974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8-4E87-947C-74345DD8D655}"/>
            </c:ext>
          </c:extLst>
        </c:ser>
        <c:ser>
          <c:idx val="0"/>
          <c:order val="1"/>
          <c:tx>
            <c:strRef>
              <c:f>'Labor force'!$A$15</c:f>
              <c:strCache>
                <c:ptCount val="1"/>
                <c:pt idx="0">
                  <c:v>MN</c:v>
                </c:pt>
              </c:strCache>
            </c:strRef>
          </c:tx>
          <c:spPr>
            <a:ln w="889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'Labor force'!$B$13:$OS$13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'Labor force'!$B$15:$OS$15</c:f>
              <c:numCache>
                <c:formatCode>General</c:formatCode>
                <c:ptCount val="408"/>
                <c:pt idx="0">
                  <c:v>100</c:v>
                </c:pt>
                <c:pt idx="1">
                  <c:v>100.30909089374246</c:v>
                </c:pt>
                <c:pt idx="2">
                  <c:v>100.55128173742595</c:v>
                </c:pt>
                <c:pt idx="3">
                  <c:v>100.72965373209422</c:v>
                </c:pt>
                <c:pt idx="4">
                  <c:v>100.88059037500328</c:v>
                </c:pt>
                <c:pt idx="5">
                  <c:v>101.03507250952428</c:v>
                </c:pt>
                <c:pt idx="6">
                  <c:v>101.22939921644635</c:v>
                </c:pt>
                <c:pt idx="7">
                  <c:v>101.45740809368202</c:v>
                </c:pt>
                <c:pt idx="8">
                  <c:v>101.66650768232057</c:v>
                </c:pt>
                <c:pt idx="9">
                  <c:v>101.82791196713161</c:v>
                </c:pt>
                <c:pt idx="10">
                  <c:v>101.95217300648403</c:v>
                </c:pt>
                <c:pt idx="11">
                  <c:v>102.05022273284806</c:v>
                </c:pt>
                <c:pt idx="12">
                  <c:v>102.13691844440712</c:v>
                </c:pt>
                <c:pt idx="13">
                  <c:v>102.23501037900462</c:v>
                </c:pt>
                <c:pt idx="14">
                  <c:v>102.33474843470766</c:v>
                </c:pt>
                <c:pt idx="15">
                  <c:v>102.42503184611216</c:v>
                </c:pt>
                <c:pt idx="16">
                  <c:v>102.50982818716481</c:v>
                </c:pt>
                <c:pt idx="17">
                  <c:v>102.59618623285607</c:v>
                </c:pt>
                <c:pt idx="18">
                  <c:v>102.67173897077755</c:v>
                </c:pt>
                <c:pt idx="19">
                  <c:v>102.73471365512327</c:v>
                </c:pt>
                <c:pt idx="20">
                  <c:v>102.79418505609053</c:v>
                </c:pt>
                <c:pt idx="21">
                  <c:v>102.84002319764511</c:v>
                </c:pt>
                <c:pt idx="22">
                  <c:v>102.87222807978706</c:v>
                </c:pt>
                <c:pt idx="23">
                  <c:v>102.91312785802501</c:v>
                </c:pt>
                <c:pt idx="24">
                  <c:v>102.9841643149646</c:v>
                </c:pt>
                <c:pt idx="25">
                  <c:v>103.10458440507074</c:v>
                </c:pt>
                <c:pt idx="26">
                  <c:v>103.29764486498851</c:v>
                </c:pt>
                <c:pt idx="27">
                  <c:v>103.55676121029578</c:v>
                </c:pt>
                <c:pt idx="28">
                  <c:v>103.82913094091437</c:v>
                </c:pt>
                <c:pt idx="29">
                  <c:v>104.0730101139369</c:v>
                </c:pt>
                <c:pt idx="30">
                  <c:v>104.276833673391</c:v>
                </c:pt>
                <c:pt idx="31">
                  <c:v>104.43321517841841</c:v>
                </c:pt>
                <c:pt idx="32">
                  <c:v>104.545066997129</c:v>
                </c:pt>
                <c:pt idx="33">
                  <c:v>104.63771406960814</c:v>
                </c:pt>
                <c:pt idx="34">
                  <c:v>104.72660460930794</c:v>
                </c:pt>
                <c:pt idx="35">
                  <c:v>104.8339401470366</c:v>
                </c:pt>
                <c:pt idx="36">
                  <c:v>104.98542549698084</c:v>
                </c:pt>
                <c:pt idx="37">
                  <c:v>105.18177819910974</c:v>
                </c:pt>
                <c:pt idx="38">
                  <c:v>105.40759224820466</c:v>
                </c:pt>
                <c:pt idx="39">
                  <c:v>105.63121146915886</c:v>
                </c:pt>
                <c:pt idx="40">
                  <c:v>105.83013887352979</c:v>
                </c:pt>
                <c:pt idx="41">
                  <c:v>106.00488096011912</c:v>
                </c:pt>
                <c:pt idx="42">
                  <c:v>106.15835009703673</c:v>
                </c:pt>
                <c:pt idx="43">
                  <c:v>106.32494599456528</c:v>
                </c:pt>
                <c:pt idx="44">
                  <c:v>106.54548401447575</c:v>
                </c:pt>
                <c:pt idx="45">
                  <c:v>106.82515576948563</c:v>
                </c:pt>
                <c:pt idx="46">
                  <c:v>107.14057789824945</c:v>
                </c:pt>
                <c:pt idx="47">
                  <c:v>107.46060072446213</c:v>
                </c:pt>
                <c:pt idx="48">
                  <c:v>107.74926283320234</c:v>
                </c:pt>
                <c:pt idx="49">
                  <c:v>107.9717424318527</c:v>
                </c:pt>
                <c:pt idx="50">
                  <c:v>108.12335440649736</c:v>
                </c:pt>
                <c:pt idx="51">
                  <c:v>108.24930377518882</c:v>
                </c:pt>
                <c:pt idx="52">
                  <c:v>108.40576969668318</c:v>
                </c:pt>
                <c:pt idx="53">
                  <c:v>108.61444720298698</c:v>
                </c:pt>
                <c:pt idx="54">
                  <c:v>108.88124544678681</c:v>
                </c:pt>
                <c:pt idx="55">
                  <c:v>109.18847917825633</c:v>
                </c:pt>
                <c:pt idx="56">
                  <c:v>109.5179144405341</c:v>
                </c:pt>
                <c:pt idx="57">
                  <c:v>109.84815165924786</c:v>
                </c:pt>
                <c:pt idx="58">
                  <c:v>110.16083025283577</c:v>
                </c:pt>
                <c:pt idx="59">
                  <c:v>110.41289782315256</c:v>
                </c:pt>
                <c:pt idx="60">
                  <c:v>110.56868841291131</c:v>
                </c:pt>
                <c:pt idx="61">
                  <c:v>110.64466323316758</c:v>
                </c:pt>
                <c:pt idx="62">
                  <c:v>110.66644268164103</c:v>
                </c:pt>
                <c:pt idx="63">
                  <c:v>110.6463515625066</c:v>
                </c:pt>
                <c:pt idx="64">
                  <c:v>110.62351690819625</c:v>
                </c:pt>
                <c:pt idx="65">
                  <c:v>110.6416664485908</c:v>
                </c:pt>
                <c:pt idx="66">
                  <c:v>110.72304392273192</c:v>
                </c:pt>
                <c:pt idx="67">
                  <c:v>110.85768818751936</c:v>
                </c:pt>
                <c:pt idx="68">
                  <c:v>111.0145761913485</c:v>
                </c:pt>
                <c:pt idx="69">
                  <c:v>111.17678243259557</c:v>
                </c:pt>
                <c:pt idx="70">
                  <c:v>111.3374691774375</c:v>
                </c:pt>
                <c:pt idx="71">
                  <c:v>111.49566563650437</c:v>
                </c:pt>
                <c:pt idx="72">
                  <c:v>111.66226153403291</c:v>
                </c:pt>
                <c:pt idx="73">
                  <c:v>111.83940948993039</c:v>
                </c:pt>
                <c:pt idx="74">
                  <c:v>112.02934654057097</c:v>
                </c:pt>
                <c:pt idx="75">
                  <c:v>112.22742978027239</c:v>
                </c:pt>
                <c:pt idx="76">
                  <c:v>112.41542525217309</c:v>
                </c:pt>
                <c:pt idx="77">
                  <c:v>112.57830682515578</c:v>
                </c:pt>
                <c:pt idx="78">
                  <c:v>112.71261342407541</c:v>
                </c:pt>
                <c:pt idx="79">
                  <c:v>112.80682220119314</c:v>
                </c:pt>
                <c:pt idx="80">
                  <c:v>112.83826733513254</c:v>
                </c:pt>
                <c:pt idx="81">
                  <c:v>112.79990005090312</c:v>
                </c:pt>
                <c:pt idx="82">
                  <c:v>112.71670762272254</c:v>
                </c:pt>
                <c:pt idx="83">
                  <c:v>112.63435935921149</c:v>
                </c:pt>
                <c:pt idx="84">
                  <c:v>112.58759263652043</c:v>
                </c:pt>
                <c:pt idx="85">
                  <c:v>112.59772261255459</c:v>
                </c:pt>
                <c:pt idx="86">
                  <c:v>112.6839540335454</c:v>
                </c:pt>
                <c:pt idx="87">
                  <c:v>112.85878053660173</c:v>
                </c:pt>
                <c:pt idx="88">
                  <c:v>113.09848109451015</c:v>
                </c:pt>
                <c:pt idx="89">
                  <c:v>113.36118513966282</c:v>
                </c:pt>
                <c:pt idx="90">
                  <c:v>113.60928513603292</c:v>
                </c:pt>
                <c:pt idx="91">
                  <c:v>113.81893343170665</c:v>
                </c:pt>
                <c:pt idx="92">
                  <c:v>113.97978900948252</c:v>
                </c:pt>
                <c:pt idx="93">
                  <c:v>114.08564725903953</c:v>
                </c:pt>
                <c:pt idx="94">
                  <c:v>114.13587505687559</c:v>
                </c:pt>
                <c:pt idx="95">
                  <c:v>114.16618056851114</c:v>
                </c:pt>
                <c:pt idx="96">
                  <c:v>114.22539872007754</c:v>
                </c:pt>
                <c:pt idx="97">
                  <c:v>114.32412377817715</c:v>
                </c:pt>
                <c:pt idx="98">
                  <c:v>114.42922227953163</c:v>
                </c:pt>
                <c:pt idx="99">
                  <c:v>114.52034985560564</c:v>
                </c:pt>
                <c:pt idx="100">
                  <c:v>114.58889602677016</c:v>
                </c:pt>
                <c:pt idx="101">
                  <c:v>114.63308804721919</c:v>
                </c:pt>
                <c:pt idx="102">
                  <c:v>114.66546176229504</c:v>
                </c:pt>
                <c:pt idx="103">
                  <c:v>114.71687139066844</c:v>
                </c:pt>
                <c:pt idx="104">
                  <c:v>114.80977171254843</c:v>
                </c:pt>
                <c:pt idx="105">
                  <c:v>114.93112038379103</c:v>
                </c:pt>
                <c:pt idx="106">
                  <c:v>115.04833264815302</c:v>
                </c:pt>
                <c:pt idx="107">
                  <c:v>115.13258028217048</c:v>
                </c:pt>
                <c:pt idx="108">
                  <c:v>115.16925923706086</c:v>
                </c:pt>
                <c:pt idx="109">
                  <c:v>115.20568494255036</c:v>
                </c:pt>
                <c:pt idx="110">
                  <c:v>115.30386129361483</c:v>
                </c:pt>
                <c:pt idx="111">
                  <c:v>115.46750261480005</c:v>
                </c:pt>
                <c:pt idx="112">
                  <c:v>115.67596907993649</c:v>
                </c:pt>
                <c:pt idx="113">
                  <c:v>115.9073546158502</c:v>
                </c:pt>
                <c:pt idx="114">
                  <c:v>116.11683407859003</c:v>
                </c:pt>
                <c:pt idx="115">
                  <c:v>116.27946240217186</c:v>
                </c:pt>
                <c:pt idx="116">
                  <c:v>116.40680464256801</c:v>
                </c:pt>
                <c:pt idx="117">
                  <c:v>116.53680600167313</c:v>
                </c:pt>
                <c:pt idx="118">
                  <c:v>116.70990196715694</c:v>
                </c:pt>
                <c:pt idx="119">
                  <c:v>116.93103090233605</c:v>
                </c:pt>
                <c:pt idx="120">
                  <c:v>117.1845757608245</c:v>
                </c:pt>
                <c:pt idx="121">
                  <c:v>117.41617233790561</c:v>
                </c:pt>
                <c:pt idx="122">
                  <c:v>117.58221952839895</c:v>
                </c:pt>
                <c:pt idx="123">
                  <c:v>117.695886301149</c:v>
                </c:pt>
                <c:pt idx="124">
                  <c:v>117.78030276810037</c:v>
                </c:pt>
                <c:pt idx="125">
                  <c:v>117.86079386933849</c:v>
                </c:pt>
                <c:pt idx="126">
                  <c:v>117.98433736872185</c:v>
                </c:pt>
                <c:pt idx="127">
                  <c:v>118.18643039060343</c:v>
                </c:pt>
                <c:pt idx="128">
                  <c:v>118.46876126432231</c:v>
                </c:pt>
                <c:pt idx="129">
                  <c:v>118.82533642072492</c:v>
                </c:pt>
                <c:pt idx="130">
                  <c:v>119.22209381539639</c:v>
                </c:pt>
                <c:pt idx="131">
                  <c:v>119.60382507895051</c:v>
                </c:pt>
                <c:pt idx="132">
                  <c:v>119.9175588783753</c:v>
                </c:pt>
                <c:pt idx="133">
                  <c:v>120.13788585711838</c:v>
                </c:pt>
                <c:pt idx="134">
                  <c:v>120.25058184049846</c:v>
                </c:pt>
                <c:pt idx="135">
                  <c:v>120.24728959828737</c:v>
                </c:pt>
                <c:pt idx="136">
                  <c:v>120.17616872488081</c:v>
                </c:pt>
                <c:pt idx="137">
                  <c:v>120.09571983187617</c:v>
                </c:pt>
                <c:pt idx="138">
                  <c:v>120.05591746770858</c:v>
                </c:pt>
                <c:pt idx="139">
                  <c:v>120.07292738579929</c:v>
                </c:pt>
                <c:pt idx="140">
                  <c:v>120.15008403659284</c:v>
                </c:pt>
                <c:pt idx="141">
                  <c:v>120.27181258193673</c:v>
                </c:pt>
                <c:pt idx="142">
                  <c:v>120.41245041587771</c:v>
                </c:pt>
                <c:pt idx="143">
                  <c:v>120.55836427900317</c:v>
                </c:pt>
                <c:pt idx="144">
                  <c:v>120.68536885353151</c:v>
                </c:pt>
                <c:pt idx="145">
                  <c:v>120.78282766462689</c:v>
                </c:pt>
                <c:pt idx="146">
                  <c:v>120.86530255283839</c:v>
                </c:pt>
                <c:pt idx="147">
                  <c:v>120.97593033277816</c:v>
                </c:pt>
                <c:pt idx="148">
                  <c:v>121.12821763915844</c:v>
                </c:pt>
                <c:pt idx="149">
                  <c:v>121.30781367259749</c:v>
                </c:pt>
                <c:pt idx="150">
                  <c:v>121.47280565725396</c:v>
                </c:pt>
                <c:pt idx="151">
                  <c:v>121.59204391682277</c:v>
                </c:pt>
                <c:pt idx="152">
                  <c:v>121.65894396688172</c:v>
                </c:pt>
                <c:pt idx="153">
                  <c:v>121.66409337136577</c:v>
                </c:pt>
                <c:pt idx="154">
                  <c:v>121.64193404879103</c:v>
                </c:pt>
                <c:pt idx="155">
                  <c:v>121.63408331736456</c:v>
                </c:pt>
                <c:pt idx="156">
                  <c:v>121.68827868914734</c:v>
                </c:pt>
                <c:pt idx="157">
                  <c:v>121.81912421292196</c:v>
                </c:pt>
                <c:pt idx="158">
                  <c:v>121.99044743259979</c:v>
                </c:pt>
                <c:pt idx="159">
                  <c:v>122.14252369781269</c:v>
                </c:pt>
                <c:pt idx="160">
                  <c:v>122.22989474110734</c:v>
                </c:pt>
                <c:pt idx="161">
                  <c:v>122.25868075633777</c:v>
                </c:pt>
                <c:pt idx="162">
                  <c:v>122.24289487701787</c:v>
                </c:pt>
                <c:pt idx="163">
                  <c:v>122.2060470891936</c:v>
                </c:pt>
                <c:pt idx="164">
                  <c:v>122.16379664748442</c:v>
                </c:pt>
                <c:pt idx="165">
                  <c:v>122.15349783851637</c:v>
                </c:pt>
                <c:pt idx="166">
                  <c:v>122.18008902560604</c:v>
                </c:pt>
                <c:pt idx="167">
                  <c:v>122.21267378184928</c:v>
                </c:pt>
                <c:pt idx="168">
                  <c:v>122.22415442135465</c:v>
                </c:pt>
                <c:pt idx="169">
                  <c:v>122.20127755881084</c:v>
                </c:pt>
                <c:pt idx="170">
                  <c:v>122.16742655556334</c:v>
                </c:pt>
                <c:pt idx="171">
                  <c:v>122.13302684528064</c:v>
                </c:pt>
                <c:pt idx="172">
                  <c:v>122.10584474292232</c:v>
                </c:pt>
                <c:pt idx="173">
                  <c:v>122.09411085401607</c:v>
                </c:pt>
                <c:pt idx="174">
                  <c:v>122.1155948448552</c:v>
                </c:pt>
                <c:pt idx="175">
                  <c:v>122.14746206112935</c:v>
                </c:pt>
                <c:pt idx="176">
                  <c:v>122.1369522109939</c:v>
                </c:pt>
                <c:pt idx="177">
                  <c:v>122.03172708493901</c:v>
                </c:pt>
                <c:pt idx="178">
                  <c:v>121.83258863940071</c:v>
                </c:pt>
                <c:pt idx="179">
                  <c:v>121.62821637291144</c:v>
                </c:pt>
                <c:pt idx="180">
                  <c:v>121.48597462609835</c:v>
                </c:pt>
                <c:pt idx="181">
                  <c:v>121.42966884264179</c:v>
                </c:pt>
                <c:pt idx="182">
                  <c:v>121.45811719200441</c:v>
                </c:pt>
                <c:pt idx="183">
                  <c:v>121.55194609502087</c:v>
                </c:pt>
                <c:pt idx="184">
                  <c:v>121.67456101326775</c:v>
                </c:pt>
                <c:pt idx="185">
                  <c:v>121.76547754817437</c:v>
                </c:pt>
                <c:pt idx="186">
                  <c:v>121.78101017809342</c:v>
                </c:pt>
                <c:pt idx="187">
                  <c:v>121.73255512606333</c:v>
                </c:pt>
                <c:pt idx="188">
                  <c:v>121.68198966235946</c:v>
                </c:pt>
                <c:pt idx="189">
                  <c:v>121.6846909893019</c:v>
                </c:pt>
                <c:pt idx="190">
                  <c:v>121.74753904894719</c:v>
                </c:pt>
                <c:pt idx="191">
                  <c:v>121.80663057581316</c:v>
                </c:pt>
                <c:pt idx="192">
                  <c:v>121.82887431485486</c:v>
                </c:pt>
                <c:pt idx="193">
                  <c:v>121.81747809181643</c:v>
                </c:pt>
                <c:pt idx="194">
                  <c:v>121.77472115130554</c:v>
                </c:pt>
                <c:pt idx="195">
                  <c:v>121.71638937264215</c:v>
                </c:pt>
                <c:pt idx="196">
                  <c:v>121.66687911477516</c:v>
                </c:pt>
                <c:pt idx="197">
                  <c:v>121.65438547766637</c:v>
                </c:pt>
                <c:pt idx="198">
                  <c:v>121.71482766800355</c:v>
                </c:pt>
                <c:pt idx="199">
                  <c:v>121.86217661106717</c:v>
                </c:pt>
                <c:pt idx="200">
                  <c:v>122.06827941512894</c:v>
                </c:pt>
                <c:pt idx="201">
                  <c:v>122.28582065046265</c:v>
                </c:pt>
                <c:pt idx="202">
                  <c:v>122.47086154602005</c:v>
                </c:pt>
                <c:pt idx="203">
                  <c:v>122.58967772325411</c:v>
                </c:pt>
                <c:pt idx="204">
                  <c:v>122.62492159820633</c:v>
                </c:pt>
                <c:pt idx="205">
                  <c:v>122.58638548104301</c:v>
                </c:pt>
                <c:pt idx="206">
                  <c:v>122.49411828266517</c:v>
                </c:pt>
                <c:pt idx="207">
                  <c:v>122.3909191518171</c:v>
                </c:pt>
                <c:pt idx="208">
                  <c:v>122.31777228320372</c:v>
                </c:pt>
                <c:pt idx="209">
                  <c:v>122.28257061648502</c:v>
                </c:pt>
                <c:pt idx="210">
                  <c:v>122.27269388985171</c:v>
                </c:pt>
                <c:pt idx="211">
                  <c:v>122.27509975915981</c:v>
                </c:pt>
                <c:pt idx="212">
                  <c:v>122.27847641783787</c:v>
                </c:pt>
                <c:pt idx="213">
                  <c:v>122.2789407084061</c:v>
                </c:pt>
                <c:pt idx="214">
                  <c:v>122.27273609808518</c:v>
                </c:pt>
                <c:pt idx="215">
                  <c:v>122.26750227713418</c:v>
                </c:pt>
                <c:pt idx="216">
                  <c:v>122.26902177353931</c:v>
                </c:pt>
                <c:pt idx="217">
                  <c:v>122.2864115657313</c:v>
                </c:pt>
                <c:pt idx="218">
                  <c:v>122.34520763496293</c:v>
                </c:pt>
                <c:pt idx="219">
                  <c:v>122.45718607837392</c:v>
                </c:pt>
                <c:pt idx="220">
                  <c:v>122.62753850868182</c:v>
                </c:pt>
                <c:pt idx="221">
                  <c:v>122.86057016570109</c:v>
                </c:pt>
                <c:pt idx="222">
                  <c:v>123.11977092747529</c:v>
                </c:pt>
                <c:pt idx="223">
                  <c:v>123.35453312206705</c:v>
                </c:pt>
                <c:pt idx="224">
                  <c:v>123.54185326223215</c:v>
                </c:pt>
                <c:pt idx="225">
                  <c:v>123.67865014692687</c:v>
                </c:pt>
                <c:pt idx="226">
                  <c:v>123.77551804275357</c:v>
                </c:pt>
                <c:pt idx="227">
                  <c:v>123.8474830808296</c:v>
                </c:pt>
                <c:pt idx="228">
                  <c:v>123.90252261728192</c:v>
                </c:pt>
                <c:pt idx="229">
                  <c:v>123.95954594070757</c:v>
                </c:pt>
                <c:pt idx="230">
                  <c:v>124.03594284329856</c:v>
                </c:pt>
                <c:pt idx="231">
                  <c:v>124.10478447209741</c:v>
                </c:pt>
                <c:pt idx="232">
                  <c:v>124.11027154244924</c:v>
                </c:pt>
                <c:pt idx="233">
                  <c:v>124.03319930812265</c:v>
                </c:pt>
                <c:pt idx="234">
                  <c:v>123.88382436985216</c:v>
                </c:pt>
                <c:pt idx="235">
                  <c:v>123.69325419570944</c:v>
                </c:pt>
                <c:pt idx="236">
                  <c:v>123.50601847201131</c:v>
                </c:pt>
                <c:pt idx="237">
                  <c:v>123.36191956292531</c:v>
                </c:pt>
                <c:pt idx="238">
                  <c:v>123.3197535376831</c:v>
                </c:pt>
                <c:pt idx="239">
                  <c:v>123.41480647947034</c:v>
                </c:pt>
                <c:pt idx="240">
                  <c:v>123.61445142381034</c:v>
                </c:pt>
                <c:pt idx="241">
                  <c:v>123.83612906602465</c:v>
                </c:pt>
                <c:pt idx="242">
                  <c:v>124.02344920618975</c:v>
                </c:pt>
                <c:pt idx="243">
                  <c:v>124.15885321917976</c:v>
                </c:pt>
                <c:pt idx="244">
                  <c:v>124.23740274167801</c:v>
                </c:pt>
                <c:pt idx="245">
                  <c:v>124.25268212219622</c:v>
                </c:pt>
                <c:pt idx="246">
                  <c:v>124.22744159857774</c:v>
                </c:pt>
                <c:pt idx="247">
                  <c:v>124.19865558334733</c:v>
                </c:pt>
                <c:pt idx="248">
                  <c:v>124.18510674040164</c:v>
                </c:pt>
                <c:pt idx="249">
                  <c:v>124.19641854697312</c:v>
                </c:pt>
                <c:pt idx="250">
                  <c:v>124.21840903661396</c:v>
                </c:pt>
                <c:pt idx="251">
                  <c:v>124.25141587519195</c:v>
                </c:pt>
                <c:pt idx="252">
                  <c:v>124.31401068543639</c:v>
                </c:pt>
                <c:pt idx="253">
                  <c:v>124.39711869715002</c:v>
                </c:pt>
                <c:pt idx="254">
                  <c:v>124.46667786591794</c:v>
                </c:pt>
                <c:pt idx="255">
                  <c:v>124.52707784802166</c:v>
                </c:pt>
                <c:pt idx="256">
                  <c:v>124.5995493848994</c:v>
                </c:pt>
                <c:pt idx="257">
                  <c:v>124.67269625351278</c:v>
                </c:pt>
                <c:pt idx="258">
                  <c:v>124.74221321404724</c:v>
                </c:pt>
                <c:pt idx="259">
                  <c:v>124.79387609182149</c:v>
                </c:pt>
                <c:pt idx="260">
                  <c:v>124.80143136561364</c:v>
                </c:pt>
                <c:pt idx="261">
                  <c:v>124.76255758258252</c:v>
                </c:pt>
                <c:pt idx="262">
                  <c:v>124.67788786623029</c:v>
                </c:pt>
                <c:pt idx="263">
                  <c:v>124.54932158706336</c:v>
                </c:pt>
                <c:pt idx="264">
                  <c:v>124.40834608725456</c:v>
                </c:pt>
                <c:pt idx="265">
                  <c:v>124.30299433649922</c:v>
                </c:pt>
                <c:pt idx="266">
                  <c:v>124.24149694032516</c:v>
                </c:pt>
                <c:pt idx="267">
                  <c:v>124.20519785953606</c:v>
                </c:pt>
                <c:pt idx="268">
                  <c:v>124.20735047944333</c:v>
                </c:pt>
                <c:pt idx="269">
                  <c:v>124.27378623893406</c:v>
                </c:pt>
                <c:pt idx="270">
                  <c:v>124.38867705045489</c:v>
                </c:pt>
                <c:pt idx="271">
                  <c:v>124.54092214860168</c:v>
                </c:pt>
                <c:pt idx="272">
                  <c:v>124.73031049220708</c:v>
                </c:pt>
                <c:pt idx="273">
                  <c:v>124.91463384779541</c:v>
                </c:pt>
                <c:pt idx="274">
                  <c:v>125.05282360419483</c:v>
                </c:pt>
                <c:pt idx="275">
                  <c:v>125.12740555274637</c:v>
                </c:pt>
                <c:pt idx="276">
                  <c:v>125.14196739329549</c:v>
                </c:pt>
                <c:pt idx="277">
                  <c:v>125.10993134408743</c:v>
                </c:pt>
                <c:pt idx="278">
                  <c:v>125.04805407381208</c:v>
                </c:pt>
                <c:pt idx="279">
                  <c:v>124.99081970921904</c:v>
                </c:pt>
                <c:pt idx="280">
                  <c:v>124.94190036662071</c:v>
                </c:pt>
                <c:pt idx="281">
                  <c:v>124.90724740693717</c:v>
                </c:pt>
                <c:pt idx="282">
                  <c:v>124.90450387176126</c:v>
                </c:pt>
                <c:pt idx="283">
                  <c:v>124.92451057442872</c:v>
                </c:pt>
                <c:pt idx="284">
                  <c:v>124.94983551451415</c:v>
                </c:pt>
                <c:pt idx="285">
                  <c:v>124.99090412568599</c:v>
                </c:pt>
                <c:pt idx="286">
                  <c:v>125.05303464536219</c:v>
                </c:pt>
                <c:pt idx="287">
                  <c:v>125.11558724737317</c:v>
                </c:pt>
                <c:pt idx="288">
                  <c:v>125.16585725344271</c:v>
                </c:pt>
                <c:pt idx="289">
                  <c:v>125.22342928390356</c:v>
                </c:pt>
                <c:pt idx="290">
                  <c:v>125.32097251146585</c:v>
                </c:pt>
                <c:pt idx="291">
                  <c:v>125.44270105680975</c:v>
                </c:pt>
                <c:pt idx="292">
                  <c:v>125.57426412055347</c:v>
                </c:pt>
                <c:pt idx="293">
                  <c:v>125.72473647289431</c:v>
                </c:pt>
                <c:pt idx="294">
                  <c:v>125.87917639918183</c:v>
                </c:pt>
                <c:pt idx="295">
                  <c:v>126.02585001050986</c:v>
                </c:pt>
                <c:pt idx="296">
                  <c:v>126.14918246872581</c:v>
                </c:pt>
                <c:pt idx="297">
                  <c:v>126.22562157955028</c:v>
                </c:pt>
                <c:pt idx="298">
                  <c:v>126.24609257278598</c:v>
                </c:pt>
                <c:pt idx="299">
                  <c:v>126.25727775465705</c:v>
                </c:pt>
                <c:pt idx="300">
                  <c:v>126.30332693737903</c:v>
                </c:pt>
                <c:pt idx="301">
                  <c:v>126.39837987916627</c:v>
                </c:pt>
                <c:pt idx="302">
                  <c:v>126.54813469153801</c:v>
                </c:pt>
                <c:pt idx="303">
                  <c:v>126.72308781929473</c:v>
                </c:pt>
                <c:pt idx="304">
                  <c:v>126.87216729993087</c:v>
                </c:pt>
                <c:pt idx="305">
                  <c:v>126.94919732602399</c:v>
                </c:pt>
                <c:pt idx="306">
                  <c:v>126.96413904067438</c:v>
                </c:pt>
                <c:pt idx="307">
                  <c:v>126.95759676448566</c:v>
                </c:pt>
                <c:pt idx="308">
                  <c:v>126.97650605308277</c:v>
                </c:pt>
                <c:pt idx="309">
                  <c:v>127.06733817152245</c:v>
                </c:pt>
                <c:pt idx="310">
                  <c:v>127.23883022413416</c:v>
                </c:pt>
                <c:pt idx="311">
                  <c:v>127.44113428718313</c:v>
                </c:pt>
                <c:pt idx="312">
                  <c:v>127.5936326347308</c:v>
                </c:pt>
                <c:pt idx="313">
                  <c:v>127.64491563840375</c:v>
                </c:pt>
                <c:pt idx="314">
                  <c:v>127.59781124984488</c:v>
                </c:pt>
                <c:pt idx="315">
                  <c:v>127.51466102989779</c:v>
                </c:pt>
                <c:pt idx="316">
                  <c:v>127.4651507720308</c:v>
                </c:pt>
                <c:pt idx="317">
                  <c:v>127.46840080600843</c:v>
                </c:pt>
                <c:pt idx="318">
                  <c:v>127.51141099592016</c:v>
                </c:pt>
                <c:pt idx="319">
                  <c:v>127.57835325421259</c:v>
                </c:pt>
                <c:pt idx="320">
                  <c:v>127.65593198734091</c:v>
                </c:pt>
                <c:pt idx="321">
                  <c:v>127.7309360182272</c:v>
                </c:pt>
                <c:pt idx="322">
                  <c:v>127.81986876616047</c:v>
                </c:pt>
                <c:pt idx="323">
                  <c:v>127.93518166001606</c:v>
                </c:pt>
                <c:pt idx="324">
                  <c:v>128.85624973092251</c:v>
                </c:pt>
                <c:pt idx="325">
                  <c:v>129.08269690351958</c:v>
                </c:pt>
                <c:pt idx="326">
                  <c:v>129.30580962567205</c:v>
                </c:pt>
                <c:pt idx="327">
                  <c:v>129.50469482180949</c:v>
                </c:pt>
                <c:pt idx="328">
                  <c:v>129.66495948431668</c:v>
                </c:pt>
                <c:pt idx="329">
                  <c:v>129.77925938056885</c:v>
                </c:pt>
                <c:pt idx="330">
                  <c:v>129.85755565366625</c:v>
                </c:pt>
                <c:pt idx="331">
                  <c:v>129.88824103940308</c:v>
                </c:pt>
                <c:pt idx="332">
                  <c:v>129.8783221045363</c:v>
                </c:pt>
                <c:pt idx="333">
                  <c:v>129.85092896101057</c:v>
                </c:pt>
                <c:pt idx="334">
                  <c:v>129.81374350731849</c:v>
                </c:pt>
                <c:pt idx="335">
                  <c:v>129.79774658683121</c:v>
                </c:pt>
                <c:pt idx="336">
                  <c:v>129.5276138925868</c:v>
                </c:pt>
                <c:pt idx="337">
                  <c:v>129.59105286750076</c:v>
                </c:pt>
                <c:pt idx="338">
                  <c:v>129.68754088922617</c:v>
                </c:pt>
                <c:pt idx="339">
                  <c:v>129.75300585934696</c:v>
                </c:pt>
                <c:pt idx="340">
                  <c:v>129.75921046966789</c:v>
                </c:pt>
                <c:pt idx="341">
                  <c:v>129.7215185171741</c:v>
                </c:pt>
                <c:pt idx="342">
                  <c:v>129.66576144075273</c:v>
                </c:pt>
                <c:pt idx="343">
                  <c:v>129.66027437040088</c:v>
                </c:pt>
                <c:pt idx="344">
                  <c:v>129.74127197044072</c:v>
                </c:pt>
                <c:pt idx="345">
                  <c:v>129.89942622127413</c:v>
                </c:pt>
                <c:pt idx="346">
                  <c:v>130.10194132549049</c:v>
                </c:pt>
                <c:pt idx="347">
                  <c:v>130.29584595007779</c:v>
                </c:pt>
                <c:pt idx="348">
                  <c:v>130.44302606020753</c:v>
                </c:pt>
                <c:pt idx="349">
                  <c:v>130.54504336051824</c:v>
                </c:pt>
                <c:pt idx="350">
                  <c:v>130.63680406009439</c:v>
                </c:pt>
                <c:pt idx="351">
                  <c:v>130.76203588881677</c:v>
                </c:pt>
                <c:pt idx="352">
                  <c:v>130.93217727795724</c:v>
                </c:pt>
                <c:pt idx="353">
                  <c:v>131.12844556361921</c:v>
                </c:pt>
                <c:pt idx="354">
                  <c:v>131.31703195078859</c:v>
                </c:pt>
                <c:pt idx="355">
                  <c:v>131.46961471480319</c:v>
                </c:pt>
                <c:pt idx="356">
                  <c:v>131.60202194321641</c:v>
                </c:pt>
                <c:pt idx="357">
                  <c:v>131.75405600019585</c:v>
                </c:pt>
                <c:pt idx="358">
                  <c:v>131.95260353046547</c:v>
                </c:pt>
                <c:pt idx="359">
                  <c:v>132.12776769938958</c:v>
                </c:pt>
                <c:pt idx="360">
                  <c:v>132.18069682416808</c:v>
                </c:pt>
                <c:pt idx="361">
                  <c:v>132.05280587673676</c:v>
                </c:pt>
                <c:pt idx="362">
                  <c:v>131.76397493506263</c:v>
                </c:pt>
                <c:pt idx="363">
                  <c:v>128.10422563508618</c:v>
                </c:pt>
                <c:pt idx="364">
                  <c:v>131.1059063669432</c:v>
                </c:pt>
                <c:pt idx="365">
                  <c:v>136.42460807544805</c:v>
                </c:pt>
                <c:pt idx="366">
                  <c:v>135.30950875525386</c:v>
                </c:pt>
                <c:pt idx="367">
                  <c:v>133.98889754626654</c:v>
                </c:pt>
                <c:pt idx="368">
                  <c:v>133.19888604030211</c:v>
                </c:pt>
                <c:pt idx="369">
                  <c:v>131.92221360236297</c:v>
                </c:pt>
                <c:pt idx="370">
                  <c:v>130.85907261757737</c:v>
                </c:pt>
                <c:pt idx="371">
                  <c:v>129.85409457852123</c:v>
                </c:pt>
                <c:pt idx="372">
                  <c:v>128.84768145952694</c:v>
                </c:pt>
                <c:pt idx="373">
                  <c:v>128.26465913052726</c:v>
                </c:pt>
                <c:pt idx="374">
                  <c:v>128.0708811306404</c:v>
                </c:pt>
                <c:pt idx="375">
                  <c:v>128.12296609074937</c:v>
                </c:pt>
                <c:pt idx="376">
                  <c:v>128.19615516759623</c:v>
                </c:pt>
                <c:pt idx="377">
                  <c:v>128.25482461212744</c:v>
                </c:pt>
                <c:pt idx="378">
                  <c:v>128.17462896852362</c:v>
                </c:pt>
                <c:pt idx="379">
                  <c:v>128.13427789732089</c:v>
                </c:pt>
                <c:pt idx="380">
                  <c:v>128.14048250764182</c:v>
                </c:pt>
                <c:pt idx="381">
                  <c:v>128.29648413856793</c:v>
                </c:pt>
                <c:pt idx="382">
                  <c:v>128.46611902890672</c:v>
                </c:pt>
                <c:pt idx="383">
                  <c:v>128.66069898522966</c:v>
                </c:pt>
                <c:pt idx="384">
                  <c:v>129.01486827232412</c:v>
                </c:pt>
                <c:pt idx="385">
                  <c:v>129.29821214364642</c:v>
                </c:pt>
                <c:pt idx="386">
                  <c:v>129.50038958199499</c:v>
                </c:pt>
                <c:pt idx="387">
                  <c:v>129.66377765377936</c:v>
                </c:pt>
                <c:pt idx="388">
                  <c:v>129.83286383708298</c:v>
                </c:pt>
                <c:pt idx="389">
                  <c:v>130.00266756035566</c:v>
                </c:pt>
                <c:pt idx="390">
                  <c:v>130.15617890550675</c:v>
                </c:pt>
                <c:pt idx="391">
                  <c:v>130.29255370786669</c:v>
                </c:pt>
                <c:pt idx="392">
                  <c:v>130.24717985688034</c:v>
                </c:pt>
                <c:pt idx="393">
                  <c:v>130.23211151752949</c:v>
                </c:pt>
                <c:pt idx="394">
                  <c:v>130.23388426333548</c:v>
                </c:pt>
                <c:pt idx="395">
                  <c:v>130.24882597798589</c:v>
                </c:pt>
                <c:pt idx="396">
                  <c:v>130.19720530844512</c:v>
                </c:pt>
                <c:pt idx="397">
                  <c:v>130.14267227079452</c:v>
                </c:pt>
                <c:pt idx="398">
                  <c:v>130.17352648946525</c:v>
                </c:pt>
                <c:pt idx="399">
                  <c:v>130.324969631176</c:v>
                </c:pt>
                <c:pt idx="400">
                  <c:v>130.68964876840596</c:v>
                </c:pt>
                <c:pt idx="401">
                  <c:v>131.07847101518399</c:v>
                </c:pt>
                <c:pt idx="402">
                  <c:v>131.24734615732021</c:v>
                </c:pt>
                <c:pt idx="403">
                  <c:v>131.38692878542432</c:v>
                </c:pt>
                <c:pt idx="404">
                  <c:v>131.45446195898543</c:v>
                </c:pt>
                <c:pt idx="405">
                  <c:v>131.44939697096834</c:v>
                </c:pt>
                <c:pt idx="406">
                  <c:v>131.13144234819598</c:v>
                </c:pt>
                <c:pt idx="407">
                  <c:v>130.85329008959118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8-4E87-947C-74345DD8D655}"/>
            </c:ext>
          </c:extLst>
        </c:ser>
        <c:ser>
          <c:idx val="1"/>
          <c:order val="2"/>
          <c:tx>
            <c:strRef>
              <c:f>'Labor force'!$A$19</c:f>
              <c:strCache>
                <c:ptCount val="1"/>
                <c:pt idx="0">
                  <c:v>WI</c:v>
                </c:pt>
              </c:strCache>
            </c:strRef>
          </c:tx>
          <c:spPr>
            <a:ln w="889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'Labor force'!$B$13:$OS$13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'Labor force'!$B$19:$OS$19</c:f>
              <c:numCache>
                <c:formatCode>General</c:formatCode>
                <c:ptCount val="408"/>
                <c:pt idx="0">
                  <c:v>100</c:v>
                </c:pt>
                <c:pt idx="1">
                  <c:v>100.00385915325548</c:v>
                </c:pt>
                <c:pt idx="2">
                  <c:v>99.99220451042396</c:v>
                </c:pt>
                <c:pt idx="3">
                  <c:v>99.976652122804438</c:v>
                </c:pt>
                <c:pt idx="4">
                  <c:v>99.981861979699318</c:v>
                </c:pt>
                <c:pt idx="5">
                  <c:v>100.02531604535585</c:v>
                </c:pt>
                <c:pt idx="6">
                  <c:v>100.12847121187447</c:v>
                </c:pt>
                <c:pt idx="7">
                  <c:v>100.28260579289775</c:v>
                </c:pt>
                <c:pt idx="8">
                  <c:v>100.4534890990498</c:v>
                </c:pt>
                <c:pt idx="9">
                  <c:v>100.63622000569612</c:v>
                </c:pt>
                <c:pt idx="10">
                  <c:v>100.83465766609217</c:v>
                </c:pt>
                <c:pt idx="11">
                  <c:v>101.03282518576033</c:v>
                </c:pt>
                <c:pt idx="12">
                  <c:v>101.20529074474712</c:v>
                </c:pt>
                <c:pt idx="13">
                  <c:v>101.34082420707908</c:v>
                </c:pt>
                <c:pt idx="14">
                  <c:v>101.41955093349057</c:v>
                </c:pt>
                <c:pt idx="15">
                  <c:v>101.43143712551741</c:v>
                </c:pt>
                <c:pt idx="16">
                  <c:v>101.39523826798114</c:v>
                </c:pt>
                <c:pt idx="17">
                  <c:v>101.35267180757334</c:v>
                </c:pt>
                <c:pt idx="18">
                  <c:v>101.33542139252143</c:v>
                </c:pt>
                <c:pt idx="19">
                  <c:v>101.37814221905943</c:v>
                </c:pt>
                <c:pt idx="20">
                  <c:v>101.49171709936779</c:v>
                </c:pt>
                <c:pt idx="21">
                  <c:v>101.64600604652132</c:v>
                </c:pt>
                <c:pt idx="22">
                  <c:v>101.8114093550506</c:v>
                </c:pt>
                <c:pt idx="23">
                  <c:v>101.99043547457165</c:v>
                </c:pt>
                <c:pt idx="24">
                  <c:v>102.21218242063073</c:v>
                </c:pt>
                <c:pt idx="25">
                  <c:v>102.50046116881404</c:v>
                </c:pt>
                <c:pt idx="26">
                  <c:v>102.87495340072444</c:v>
                </c:pt>
                <c:pt idx="27">
                  <c:v>103.3314526393135</c:v>
                </c:pt>
                <c:pt idx="28">
                  <c:v>103.81060510751215</c:v>
                </c:pt>
                <c:pt idx="29">
                  <c:v>104.24391083503586</c:v>
                </c:pt>
                <c:pt idx="30">
                  <c:v>104.60447152369406</c:v>
                </c:pt>
                <c:pt idx="31">
                  <c:v>104.86577479062164</c:v>
                </c:pt>
                <c:pt idx="32">
                  <c:v>105.01562571153138</c:v>
                </c:pt>
                <c:pt idx="33">
                  <c:v>105.08840934192946</c:v>
                </c:pt>
                <c:pt idx="34">
                  <c:v>104.99856825414223</c:v>
                </c:pt>
                <c:pt idx="35">
                  <c:v>104.92173251282591</c:v>
                </c:pt>
                <c:pt idx="36">
                  <c:v>104.90479083003441</c:v>
                </c:pt>
                <c:pt idx="37">
                  <c:v>104.96970178779135</c:v>
                </c:pt>
                <c:pt idx="38">
                  <c:v>105.1270394660167</c:v>
                </c:pt>
                <c:pt idx="39">
                  <c:v>105.3533402129172</c:v>
                </c:pt>
                <c:pt idx="40">
                  <c:v>105.66651049959826</c:v>
                </c:pt>
                <c:pt idx="41">
                  <c:v>105.83600451057833</c:v>
                </c:pt>
                <c:pt idx="42">
                  <c:v>106.13119114308891</c:v>
                </c:pt>
                <c:pt idx="43">
                  <c:v>106.37902596515494</c:v>
                </c:pt>
                <c:pt idx="44">
                  <c:v>106.64824049625624</c:v>
                </c:pt>
                <c:pt idx="45">
                  <c:v>106.97117444067364</c:v>
                </c:pt>
                <c:pt idx="46">
                  <c:v>107.33447512814318</c:v>
                </c:pt>
                <c:pt idx="47">
                  <c:v>107.70348736243082</c:v>
                </c:pt>
                <c:pt idx="48">
                  <c:v>108.02680722217377</c:v>
                </c:pt>
                <c:pt idx="49">
                  <c:v>108.25893529049004</c:v>
                </c:pt>
                <c:pt idx="50">
                  <c:v>108.37914791439781</c:v>
                </c:pt>
                <c:pt idx="51">
                  <c:v>108.42036367116619</c:v>
                </c:pt>
                <c:pt idx="52">
                  <c:v>108.46269858237865</c:v>
                </c:pt>
                <c:pt idx="53">
                  <c:v>108.57117938038978</c:v>
                </c:pt>
                <c:pt idx="54">
                  <c:v>108.76923112546031</c:v>
                </c:pt>
                <c:pt idx="55">
                  <c:v>109.03115185690876</c:v>
                </c:pt>
                <c:pt idx="56">
                  <c:v>109.3067339908816</c:v>
                </c:pt>
                <c:pt idx="57">
                  <c:v>109.54823980160866</c:v>
                </c:pt>
                <c:pt idx="58">
                  <c:v>109.75300647334367</c:v>
                </c:pt>
                <c:pt idx="59">
                  <c:v>109.91999203470768</c:v>
                </c:pt>
                <c:pt idx="60">
                  <c:v>110.05008409094943</c:v>
                </c:pt>
                <c:pt idx="61">
                  <c:v>110.16836713822946</c:v>
                </c:pt>
                <c:pt idx="62">
                  <c:v>110.30247271385691</c:v>
                </c:pt>
                <c:pt idx="63">
                  <c:v>110.45220786016898</c:v>
                </c:pt>
                <c:pt idx="64">
                  <c:v>110.61213117107549</c:v>
                </c:pt>
                <c:pt idx="65">
                  <c:v>110.77830631025584</c:v>
                </c:pt>
                <c:pt idx="66">
                  <c:v>110.93714905825082</c:v>
                </c:pt>
                <c:pt idx="67">
                  <c:v>111.07299125284322</c:v>
                </c:pt>
                <c:pt idx="68">
                  <c:v>111.18386472587277</c:v>
                </c:pt>
                <c:pt idx="69">
                  <c:v>111.29412073438144</c:v>
                </c:pt>
                <c:pt idx="70">
                  <c:v>111.42795616928099</c:v>
                </c:pt>
                <c:pt idx="71">
                  <c:v>111.6027758117536</c:v>
                </c:pt>
                <c:pt idx="72">
                  <c:v>111.82703120742872</c:v>
                </c:pt>
                <c:pt idx="73">
                  <c:v>112.09149898002579</c:v>
                </c:pt>
                <c:pt idx="74">
                  <c:v>112.36125379258286</c:v>
                </c:pt>
                <c:pt idx="75">
                  <c:v>112.59399932542</c:v>
                </c:pt>
                <c:pt idx="76">
                  <c:v>112.76735248965555</c:v>
                </c:pt>
                <c:pt idx="77">
                  <c:v>112.87895920180362</c:v>
                </c:pt>
                <c:pt idx="78">
                  <c:v>112.94649438377427</c:v>
                </c:pt>
                <c:pt idx="79">
                  <c:v>112.98929239337738</c:v>
                </c:pt>
                <c:pt idx="80">
                  <c:v>113.00754618827573</c:v>
                </c:pt>
                <c:pt idx="81">
                  <c:v>112.99820703739752</c:v>
                </c:pt>
                <c:pt idx="82">
                  <c:v>112.97651859610178</c:v>
                </c:pt>
                <c:pt idx="83">
                  <c:v>112.96895465572108</c:v>
                </c:pt>
                <c:pt idx="84">
                  <c:v>113.00461323180157</c:v>
                </c:pt>
                <c:pt idx="85">
                  <c:v>113.09047939173571</c:v>
                </c:pt>
                <c:pt idx="86">
                  <c:v>113.23002637345334</c:v>
                </c:pt>
                <c:pt idx="87">
                  <c:v>113.43456149599305</c:v>
                </c:pt>
                <c:pt idx="88">
                  <c:v>113.67544984219921</c:v>
                </c:pt>
                <c:pt idx="89">
                  <c:v>113.92880325342057</c:v>
                </c:pt>
                <c:pt idx="90">
                  <c:v>114.20133665632157</c:v>
                </c:pt>
                <c:pt idx="91">
                  <c:v>114.47996752136621</c:v>
                </c:pt>
                <c:pt idx="92">
                  <c:v>114.7264516397928</c:v>
                </c:pt>
                <c:pt idx="93">
                  <c:v>114.91215409444584</c:v>
                </c:pt>
                <c:pt idx="94">
                  <c:v>115.00558419476066</c:v>
                </c:pt>
                <c:pt idx="95">
                  <c:v>115.00021997173555</c:v>
                </c:pt>
                <c:pt idx="96">
                  <c:v>114.90868085651591</c:v>
                </c:pt>
                <c:pt idx="97">
                  <c:v>114.77901330713225</c:v>
                </c:pt>
                <c:pt idx="98">
                  <c:v>114.65297336180873</c:v>
                </c:pt>
                <c:pt idx="99">
                  <c:v>114.55495086911991</c:v>
                </c:pt>
                <c:pt idx="100">
                  <c:v>114.50447314453842</c:v>
                </c:pt>
                <c:pt idx="101">
                  <c:v>114.48614216657495</c:v>
                </c:pt>
                <c:pt idx="102">
                  <c:v>114.45881936152624</c:v>
                </c:pt>
                <c:pt idx="103">
                  <c:v>114.42559205199669</c:v>
                </c:pt>
                <c:pt idx="104">
                  <c:v>114.40598755345891</c:v>
                </c:pt>
                <c:pt idx="105">
                  <c:v>114.38514812587941</c:v>
                </c:pt>
                <c:pt idx="106">
                  <c:v>114.3316216702261</c:v>
                </c:pt>
                <c:pt idx="107">
                  <c:v>114.23637776788121</c:v>
                </c:pt>
                <c:pt idx="108">
                  <c:v>114.11110965320876</c:v>
                </c:pt>
                <c:pt idx="109">
                  <c:v>113.97399393804206</c:v>
                </c:pt>
                <c:pt idx="110">
                  <c:v>113.86003314240816</c:v>
                </c:pt>
                <c:pt idx="111">
                  <c:v>113.80673823595018</c:v>
                </c:pt>
                <c:pt idx="112">
                  <c:v>113.82560949536939</c:v>
                </c:pt>
                <c:pt idx="113">
                  <c:v>113.92270579127693</c:v>
                </c:pt>
                <c:pt idx="114">
                  <c:v>114.07502657027015</c:v>
                </c:pt>
                <c:pt idx="115">
                  <c:v>114.2359532610231</c:v>
                </c:pt>
                <c:pt idx="116">
                  <c:v>114.37781573469401</c:v>
                </c:pt>
                <c:pt idx="117">
                  <c:v>114.50335399009433</c:v>
                </c:pt>
                <c:pt idx="118">
                  <c:v>114.63163224430602</c:v>
                </c:pt>
                <c:pt idx="119">
                  <c:v>114.75879134407361</c:v>
                </c:pt>
                <c:pt idx="120">
                  <c:v>114.87390988568416</c:v>
                </c:pt>
                <c:pt idx="121">
                  <c:v>114.96930815415929</c:v>
                </c:pt>
                <c:pt idx="122">
                  <c:v>115.04552643095474</c:v>
                </c:pt>
                <c:pt idx="123">
                  <c:v>115.10538189794701</c:v>
                </c:pt>
                <c:pt idx="124">
                  <c:v>115.14428216276211</c:v>
                </c:pt>
                <c:pt idx="125">
                  <c:v>115.15543511567039</c:v>
                </c:pt>
                <c:pt idx="126">
                  <c:v>115.15875398747011</c:v>
                </c:pt>
                <c:pt idx="127">
                  <c:v>115.19140242401133</c:v>
                </c:pt>
                <c:pt idx="128">
                  <c:v>115.27699844321756</c:v>
                </c:pt>
                <c:pt idx="129">
                  <c:v>115.43248372788031</c:v>
                </c:pt>
                <c:pt idx="130">
                  <c:v>115.65828278485762</c:v>
                </c:pt>
                <c:pt idx="131">
                  <c:v>115.93259139825614</c:v>
                </c:pt>
                <c:pt idx="132">
                  <c:v>116.20639832173143</c:v>
                </c:pt>
                <c:pt idx="133">
                  <c:v>116.43003625288569</c:v>
                </c:pt>
                <c:pt idx="134">
                  <c:v>116.56472070150143</c:v>
                </c:pt>
                <c:pt idx="135">
                  <c:v>116.59408885777553</c:v>
                </c:pt>
                <c:pt idx="136">
                  <c:v>116.55997394299722</c:v>
                </c:pt>
                <c:pt idx="137">
                  <c:v>116.50779819098331</c:v>
                </c:pt>
                <c:pt idx="138">
                  <c:v>116.46997848907976</c:v>
                </c:pt>
                <c:pt idx="139">
                  <c:v>116.44566582357032</c:v>
                </c:pt>
                <c:pt idx="140">
                  <c:v>116.42891709844159</c:v>
                </c:pt>
                <c:pt idx="141">
                  <c:v>116.41382780921272</c:v>
                </c:pt>
                <c:pt idx="142">
                  <c:v>116.38916781991028</c:v>
                </c:pt>
                <c:pt idx="143">
                  <c:v>116.36288698624058</c:v>
                </c:pt>
                <c:pt idx="144">
                  <c:v>116.34131431954251</c:v>
                </c:pt>
                <c:pt idx="145">
                  <c:v>116.31541940119834</c:v>
                </c:pt>
                <c:pt idx="146">
                  <c:v>116.27238984239989</c:v>
                </c:pt>
                <c:pt idx="147">
                  <c:v>116.22955324126423</c:v>
                </c:pt>
                <c:pt idx="148">
                  <c:v>116.2077876169034</c:v>
                </c:pt>
                <c:pt idx="149">
                  <c:v>116.22310845532759</c:v>
                </c:pt>
                <c:pt idx="150">
                  <c:v>116.27316167305099</c:v>
                </c:pt>
                <c:pt idx="151">
                  <c:v>116.36520247819386</c:v>
                </c:pt>
                <c:pt idx="152">
                  <c:v>116.50675621960434</c:v>
                </c:pt>
                <c:pt idx="153">
                  <c:v>116.68107417215374</c:v>
                </c:pt>
                <c:pt idx="154">
                  <c:v>116.88209746523096</c:v>
                </c:pt>
                <c:pt idx="155">
                  <c:v>117.08620808091254</c:v>
                </c:pt>
                <c:pt idx="156">
                  <c:v>117.29278855467764</c:v>
                </c:pt>
                <c:pt idx="157">
                  <c:v>117.50226339338433</c:v>
                </c:pt>
                <c:pt idx="158">
                  <c:v>117.67727599351971</c:v>
                </c:pt>
                <c:pt idx="159">
                  <c:v>117.76437708249559</c:v>
                </c:pt>
                <c:pt idx="160">
                  <c:v>117.73524047541682</c:v>
                </c:pt>
                <c:pt idx="161">
                  <c:v>117.62787883184976</c:v>
                </c:pt>
                <c:pt idx="162">
                  <c:v>117.50207043572156</c:v>
                </c:pt>
                <c:pt idx="163">
                  <c:v>117.39922400146338</c:v>
                </c:pt>
                <c:pt idx="164">
                  <c:v>117.3409121957733</c:v>
                </c:pt>
                <c:pt idx="165">
                  <c:v>117.34095078730587</c:v>
                </c:pt>
                <c:pt idx="166">
                  <c:v>117.38100879809758</c:v>
                </c:pt>
                <c:pt idx="167">
                  <c:v>117.42264906172406</c:v>
                </c:pt>
                <c:pt idx="168">
                  <c:v>117.42288061091939</c:v>
                </c:pt>
                <c:pt idx="169">
                  <c:v>117.36730880404069</c:v>
                </c:pt>
                <c:pt idx="170">
                  <c:v>117.30695164712519</c:v>
                </c:pt>
                <c:pt idx="171">
                  <c:v>117.26766546698455</c:v>
                </c:pt>
                <c:pt idx="172">
                  <c:v>117.24184773170549</c:v>
                </c:pt>
                <c:pt idx="173">
                  <c:v>117.21630013715432</c:v>
                </c:pt>
                <c:pt idx="174">
                  <c:v>117.17327057835587</c:v>
                </c:pt>
                <c:pt idx="175">
                  <c:v>117.09871173746026</c:v>
                </c:pt>
                <c:pt idx="176">
                  <c:v>116.98421066037059</c:v>
                </c:pt>
                <c:pt idx="177">
                  <c:v>116.83034622007516</c:v>
                </c:pt>
                <c:pt idx="178">
                  <c:v>116.65490911308167</c:v>
                </c:pt>
                <c:pt idx="179">
                  <c:v>116.50667903653924</c:v>
                </c:pt>
                <c:pt idx="180">
                  <c:v>116.41440668220105</c:v>
                </c:pt>
                <c:pt idx="181">
                  <c:v>116.38056190815061</c:v>
                </c:pt>
                <c:pt idx="182">
                  <c:v>116.39507232439117</c:v>
                </c:pt>
                <c:pt idx="183">
                  <c:v>116.46862778544033</c:v>
                </c:pt>
                <c:pt idx="184">
                  <c:v>116.61068321677404</c:v>
                </c:pt>
                <c:pt idx="185">
                  <c:v>116.79214060284605</c:v>
                </c:pt>
                <c:pt idx="186">
                  <c:v>116.98610164546577</c:v>
                </c:pt>
                <c:pt idx="187">
                  <c:v>117.16543649724727</c:v>
                </c:pt>
                <c:pt idx="188">
                  <c:v>117.29977362207002</c:v>
                </c:pt>
                <c:pt idx="189">
                  <c:v>117.38645020418781</c:v>
                </c:pt>
                <c:pt idx="190">
                  <c:v>117.43970651911322</c:v>
                </c:pt>
                <c:pt idx="191">
                  <c:v>117.4689203092571</c:v>
                </c:pt>
                <c:pt idx="192">
                  <c:v>117.50465606840272</c:v>
                </c:pt>
                <c:pt idx="193">
                  <c:v>117.57774843106124</c:v>
                </c:pt>
                <c:pt idx="194">
                  <c:v>117.69815401263178</c:v>
                </c:pt>
                <c:pt idx="195">
                  <c:v>117.86116464614267</c:v>
                </c:pt>
                <c:pt idx="196">
                  <c:v>118.0549327310996</c:v>
                </c:pt>
                <c:pt idx="197">
                  <c:v>118.25703658708835</c:v>
                </c:pt>
                <c:pt idx="198">
                  <c:v>118.45393058618224</c:v>
                </c:pt>
                <c:pt idx="199">
                  <c:v>118.64221867351641</c:v>
                </c:pt>
                <c:pt idx="200">
                  <c:v>118.82197803215601</c:v>
                </c:pt>
                <c:pt idx="201">
                  <c:v>118.97815796440472</c:v>
                </c:pt>
                <c:pt idx="202">
                  <c:v>119.09049791567132</c:v>
                </c:pt>
                <c:pt idx="203">
                  <c:v>119.14321394914099</c:v>
                </c:pt>
                <c:pt idx="204">
                  <c:v>119.13619029021605</c:v>
                </c:pt>
                <c:pt idx="205">
                  <c:v>119.0981004475846</c:v>
                </c:pt>
                <c:pt idx="206">
                  <c:v>119.0505170879447</c:v>
                </c:pt>
                <c:pt idx="207">
                  <c:v>119.01678808849192</c:v>
                </c:pt>
                <c:pt idx="208">
                  <c:v>119.0169810461547</c:v>
                </c:pt>
                <c:pt idx="209">
                  <c:v>119.05279398836544</c:v>
                </c:pt>
                <c:pt idx="210">
                  <c:v>119.11720325619915</c:v>
                </c:pt>
                <c:pt idx="211">
                  <c:v>119.19677899632686</c:v>
                </c:pt>
                <c:pt idx="212">
                  <c:v>119.27276572392698</c:v>
                </c:pt>
                <c:pt idx="213">
                  <c:v>119.3222786601946</c:v>
                </c:pt>
                <c:pt idx="214">
                  <c:v>119.34400569302288</c:v>
                </c:pt>
                <c:pt idx="215">
                  <c:v>119.34886822612476</c:v>
                </c:pt>
                <c:pt idx="216">
                  <c:v>119.34215329946025</c:v>
                </c:pt>
                <c:pt idx="217">
                  <c:v>119.32694823563372</c:v>
                </c:pt>
                <c:pt idx="218">
                  <c:v>119.31587246579053</c:v>
                </c:pt>
                <c:pt idx="219">
                  <c:v>119.3168372541044</c:v>
                </c:pt>
                <c:pt idx="220">
                  <c:v>119.33821696313969</c:v>
                </c:pt>
                <c:pt idx="221">
                  <c:v>119.40100538660612</c:v>
                </c:pt>
                <c:pt idx="222">
                  <c:v>119.49956816075071</c:v>
                </c:pt>
                <c:pt idx="223">
                  <c:v>119.62248219193729</c:v>
                </c:pt>
                <c:pt idx="224">
                  <c:v>119.7769640967536</c:v>
                </c:pt>
                <c:pt idx="225">
                  <c:v>119.96455753650179</c:v>
                </c:pt>
                <c:pt idx="226">
                  <c:v>120.16484759046048</c:v>
                </c:pt>
                <c:pt idx="227">
                  <c:v>120.35413905764108</c:v>
                </c:pt>
                <c:pt idx="228">
                  <c:v>120.51923363390991</c:v>
                </c:pt>
                <c:pt idx="229">
                  <c:v>120.66113469911339</c:v>
                </c:pt>
                <c:pt idx="230">
                  <c:v>120.78879548880421</c:v>
                </c:pt>
                <c:pt idx="231">
                  <c:v>120.87705432375671</c:v>
                </c:pt>
                <c:pt idx="232">
                  <c:v>120.86636446923909</c:v>
                </c:pt>
                <c:pt idx="233">
                  <c:v>120.71635918219911</c:v>
                </c:pt>
                <c:pt idx="234">
                  <c:v>120.42051649363511</c:v>
                </c:pt>
                <c:pt idx="235">
                  <c:v>120.0224448353338</c:v>
                </c:pt>
                <c:pt idx="236">
                  <c:v>119.60229882041122</c:v>
                </c:pt>
                <c:pt idx="237">
                  <c:v>119.24524996121551</c:v>
                </c:pt>
                <c:pt idx="238">
                  <c:v>119.03407709507641</c:v>
                </c:pt>
                <c:pt idx="239">
                  <c:v>119.00659992389751</c:v>
                </c:pt>
                <c:pt idx="240">
                  <c:v>119.11099001945784</c:v>
                </c:pt>
                <c:pt idx="241">
                  <c:v>119.22834686995655</c:v>
                </c:pt>
                <c:pt idx="242">
                  <c:v>119.271376428755</c:v>
                </c:pt>
                <c:pt idx="243">
                  <c:v>119.22290546386635</c:v>
                </c:pt>
                <c:pt idx="244">
                  <c:v>119.10697650007216</c:v>
                </c:pt>
                <c:pt idx="245">
                  <c:v>118.96260557678519</c:v>
                </c:pt>
                <c:pt idx="246">
                  <c:v>118.83942140487072</c:v>
                </c:pt>
                <c:pt idx="247">
                  <c:v>118.76551862002853</c:v>
                </c:pt>
                <c:pt idx="248">
                  <c:v>118.72850934030863</c:v>
                </c:pt>
                <c:pt idx="249">
                  <c:v>118.71561976843536</c:v>
                </c:pt>
                <c:pt idx="250">
                  <c:v>118.69659414288591</c:v>
                </c:pt>
                <c:pt idx="251">
                  <c:v>118.64854768485537</c:v>
                </c:pt>
                <c:pt idx="252">
                  <c:v>118.58907813318864</c:v>
                </c:pt>
                <c:pt idx="253">
                  <c:v>118.52837365248017</c:v>
                </c:pt>
                <c:pt idx="254">
                  <c:v>118.45435509304032</c:v>
                </c:pt>
                <c:pt idx="255">
                  <c:v>118.37906301302618</c:v>
                </c:pt>
                <c:pt idx="256">
                  <c:v>118.34147486031794</c:v>
                </c:pt>
                <c:pt idx="257">
                  <c:v>118.36107935885572</c:v>
                </c:pt>
                <c:pt idx="258">
                  <c:v>118.4412725635043</c:v>
                </c:pt>
                <c:pt idx="259">
                  <c:v>118.55646828817996</c:v>
                </c:pt>
                <c:pt idx="260">
                  <c:v>118.66136007366353</c:v>
                </c:pt>
                <c:pt idx="261">
                  <c:v>118.72009638621171</c:v>
                </c:pt>
                <c:pt idx="262">
                  <c:v>118.7024986473668</c:v>
                </c:pt>
                <c:pt idx="263">
                  <c:v>118.61478009387005</c:v>
                </c:pt>
                <c:pt idx="264">
                  <c:v>118.50024042524781</c:v>
                </c:pt>
                <c:pt idx="265">
                  <c:v>118.41896665768769</c:v>
                </c:pt>
                <c:pt idx="266">
                  <c:v>118.3890196284253</c:v>
                </c:pt>
                <c:pt idx="267">
                  <c:v>118.37840695697275</c:v>
                </c:pt>
                <c:pt idx="268">
                  <c:v>118.37574414122649</c:v>
                </c:pt>
                <c:pt idx="269">
                  <c:v>118.38284498321654</c:v>
                </c:pt>
                <c:pt idx="270">
                  <c:v>118.3998252575406</c:v>
                </c:pt>
                <c:pt idx="271">
                  <c:v>118.4359855235443</c:v>
                </c:pt>
                <c:pt idx="272">
                  <c:v>118.50637647892401</c:v>
                </c:pt>
                <c:pt idx="273">
                  <c:v>118.58614517671448</c:v>
                </c:pt>
                <c:pt idx="274">
                  <c:v>118.66093556680542</c:v>
                </c:pt>
                <c:pt idx="275">
                  <c:v>118.71164484058224</c:v>
                </c:pt>
                <c:pt idx="276">
                  <c:v>118.72472737011827</c:v>
                </c:pt>
                <c:pt idx="277">
                  <c:v>118.72893384716672</c:v>
                </c:pt>
                <c:pt idx="278">
                  <c:v>118.76200679056608</c:v>
                </c:pt>
                <c:pt idx="279">
                  <c:v>118.84798872509785</c:v>
                </c:pt>
                <c:pt idx="280">
                  <c:v>118.94659009077499</c:v>
                </c:pt>
                <c:pt idx="281">
                  <c:v>119.00023232102599</c:v>
                </c:pt>
                <c:pt idx="282">
                  <c:v>118.98606922857842</c:v>
                </c:pt>
                <c:pt idx="283">
                  <c:v>118.89962419565599</c:v>
                </c:pt>
                <c:pt idx="284">
                  <c:v>118.76189101596842</c:v>
                </c:pt>
                <c:pt idx="285">
                  <c:v>118.6301395238268</c:v>
                </c:pt>
                <c:pt idx="286">
                  <c:v>118.55129702281764</c:v>
                </c:pt>
                <c:pt idx="287">
                  <c:v>118.53014886297768</c:v>
                </c:pt>
                <c:pt idx="288">
                  <c:v>118.54311561791604</c:v>
                </c:pt>
                <c:pt idx="289">
                  <c:v>118.55341955710814</c:v>
                </c:pt>
                <c:pt idx="290">
                  <c:v>118.55758744262404</c:v>
                </c:pt>
                <c:pt idx="291">
                  <c:v>118.56005730070753</c:v>
                </c:pt>
                <c:pt idx="292">
                  <c:v>118.58313503717521</c:v>
                </c:pt>
                <c:pt idx="293">
                  <c:v>118.66074260914263</c:v>
                </c:pt>
                <c:pt idx="294">
                  <c:v>118.77408594025567</c:v>
                </c:pt>
                <c:pt idx="295">
                  <c:v>118.90491123561597</c:v>
                </c:pt>
                <c:pt idx="296">
                  <c:v>119.02639738009803</c:v>
                </c:pt>
                <c:pt idx="297">
                  <c:v>119.09798467298694</c:v>
                </c:pt>
                <c:pt idx="298">
                  <c:v>119.09072946486666</c:v>
                </c:pt>
                <c:pt idx="299">
                  <c:v>119.03484892572752</c:v>
                </c:pt>
                <c:pt idx="300">
                  <c:v>118.97244641758662</c:v>
                </c:pt>
                <c:pt idx="301">
                  <c:v>118.92420700189331</c:v>
                </c:pt>
                <c:pt idx="302">
                  <c:v>118.89537912707497</c:v>
                </c:pt>
                <c:pt idx="303">
                  <c:v>118.8810616684972</c:v>
                </c:pt>
                <c:pt idx="304">
                  <c:v>118.86944561719824</c:v>
                </c:pt>
                <c:pt idx="305">
                  <c:v>118.85103745616968</c:v>
                </c:pt>
                <c:pt idx="306">
                  <c:v>118.84798872509785</c:v>
                </c:pt>
                <c:pt idx="307">
                  <c:v>118.88449631489455</c:v>
                </c:pt>
                <c:pt idx="308">
                  <c:v>118.9763827539072</c:v>
                </c:pt>
                <c:pt idx="309">
                  <c:v>119.14556803262684</c:v>
                </c:pt>
                <c:pt idx="310">
                  <c:v>119.38089919814514</c:v>
                </c:pt>
                <c:pt idx="311">
                  <c:v>119.63039345611102</c:v>
                </c:pt>
                <c:pt idx="312">
                  <c:v>119.83685815527842</c:v>
                </c:pt>
                <c:pt idx="313">
                  <c:v>119.97142682929653</c:v>
                </c:pt>
                <c:pt idx="314">
                  <c:v>120.03325046444911</c:v>
                </c:pt>
                <c:pt idx="315">
                  <c:v>120.05405130049604</c:v>
                </c:pt>
                <c:pt idx="316">
                  <c:v>120.06798284374828</c:v>
                </c:pt>
                <c:pt idx="317">
                  <c:v>120.08932396125101</c:v>
                </c:pt>
                <c:pt idx="318">
                  <c:v>120.11201578239314</c:v>
                </c:pt>
                <c:pt idx="319">
                  <c:v>120.12104620101094</c:v>
                </c:pt>
                <c:pt idx="320">
                  <c:v>120.10800226300746</c:v>
                </c:pt>
                <c:pt idx="321">
                  <c:v>120.06176960700698</c:v>
                </c:pt>
                <c:pt idx="322">
                  <c:v>120.00527160334697</c:v>
                </c:pt>
                <c:pt idx="323">
                  <c:v>119.97999414952368</c:v>
                </c:pt>
                <c:pt idx="324">
                  <c:v>120.69852989415885</c:v>
                </c:pt>
                <c:pt idx="325">
                  <c:v>120.82808166894485</c:v>
                </c:pt>
                <c:pt idx="326">
                  <c:v>121.00382750819878</c:v>
                </c:pt>
                <c:pt idx="327">
                  <c:v>121.194276721356</c:v>
                </c:pt>
                <c:pt idx="328">
                  <c:v>121.37156622191212</c:v>
                </c:pt>
                <c:pt idx="329">
                  <c:v>121.5059805298</c:v>
                </c:pt>
                <c:pt idx="330">
                  <c:v>121.57652585130991</c:v>
                </c:pt>
                <c:pt idx="331">
                  <c:v>121.56054895683228</c:v>
                </c:pt>
                <c:pt idx="332">
                  <c:v>121.4645332238363</c:v>
                </c:pt>
                <c:pt idx="333">
                  <c:v>121.32795779012535</c:v>
                </c:pt>
                <c:pt idx="334">
                  <c:v>121.18632686564976</c:v>
                </c:pt>
                <c:pt idx="335">
                  <c:v>121.0776917015084</c:v>
                </c:pt>
                <c:pt idx="336">
                  <c:v>120.8163884345808</c:v>
                </c:pt>
                <c:pt idx="337">
                  <c:v>120.85332053123561</c:v>
                </c:pt>
                <c:pt idx="338">
                  <c:v>120.92772500600097</c:v>
                </c:pt>
                <c:pt idx="339">
                  <c:v>120.96021907641202</c:v>
                </c:pt>
                <c:pt idx="340">
                  <c:v>120.89766220214091</c:v>
                </c:pt>
                <c:pt idx="341">
                  <c:v>120.74094198843643</c:v>
                </c:pt>
                <c:pt idx="342">
                  <c:v>120.52733785574638</c:v>
                </c:pt>
                <c:pt idx="343">
                  <c:v>120.32693202719005</c:v>
                </c:pt>
                <c:pt idx="344">
                  <c:v>120.18117180873111</c:v>
                </c:pt>
                <c:pt idx="345">
                  <c:v>120.10545522185888</c:v>
                </c:pt>
                <c:pt idx="346">
                  <c:v>120.09576874718763</c:v>
                </c:pt>
                <c:pt idx="347">
                  <c:v>120.1124788807838</c:v>
                </c:pt>
                <c:pt idx="348">
                  <c:v>120.1144470489441</c:v>
                </c:pt>
                <c:pt idx="349">
                  <c:v>120.09947353431289</c:v>
                </c:pt>
                <c:pt idx="350">
                  <c:v>120.08990283423933</c:v>
                </c:pt>
                <c:pt idx="351">
                  <c:v>120.10144170247317</c:v>
                </c:pt>
                <c:pt idx="352">
                  <c:v>120.12614028330817</c:v>
                </c:pt>
                <c:pt idx="353">
                  <c:v>120.15307717303132</c:v>
                </c:pt>
                <c:pt idx="354">
                  <c:v>120.16704730781609</c:v>
                </c:pt>
                <c:pt idx="355">
                  <c:v>120.15724505854722</c:v>
                </c:pt>
                <c:pt idx="356">
                  <c:v>120.13455323740507</c:v>
                </c:pt>
                <c:pt idx="357">
                  <c:v>120.08774170841627</c:v>
                </c:pt>
                <c:pt idx="358">
                  <c:v>120.00040907024507</c:v>
                </c:pt>
                <c:pt idx="359">
                  <c:v>119.83817026738531</c:v>
                </c:pt>
                <c:pt idx="360">
                  <c:v>119.56814531410033</c:v>
                </c:pt>
                <c:pt idx="361">
                  <c:v>119.18825026763227</c:v>
                </c:pt>
                <c:pt idx="362">
                  <c:v>118.77918002255289</c:v>
                </c:pt>
                <c:pt idx="363">
                  <c:v>118.96959064417759</c:v>
                </c:pt>
                <c:pt idx="364">
                  <c:v>119.52002167300468</c:v>
                </c:pt>
                <c:pt idx="365">
                  <c:v>119.12214297236613</c:v>
                </c:pt>
                <c:pt idx="366">
                  <c:v>119.53954898847734</c:v>
                </c:pt>
                <c:pt idx="367">
                  <c:v>119.25717474477491</c:v>
                </c:pt>
                <c:pt idx="368">
                  <c:v>119.70109314375115</c:v>
                </c:pt>
                <c:pt idx="369">
                  <c:v>119.6112520559639</c:v>
                </c:pt>
                <c:pt idx="370">
                  <c:v>119.73273820044597</c:v>
                </c:pt>
                <c:pt idx="371">
                  <c:v>119.80934239256695</c:v>
                </c:pt>
                <c:pt idx="372">
                  <c:v>119.70665032443901</c:v>
                </c:pt>
                <c:pt idx="373">
                  <c:v>119.78502972705753</c:v>
                </c:pt>
                <c:pt idx="374">
                  <c:v>119.88988292100854</c:v>
                </c:pt>
                <c:pt idx="375">
                  <c:v>120.0212484978246</c:v>
                </c:pt>
                <c:pt idx="376">
                  <c:v>120.06373777516728</c:v>
                </c:pt>
                <c:pt idx="377">
                  <c:v>120.05767890455618</c:v>
                </c:pt>
                <c:pt idx="378">
                  <c:v>119.87556546243077</c:v>
                </c:pt>
                <c:pt idx="379">
                  <c:v>119.63251599040152</c:v>
                </c:pt>
                <c:pt idx="380">
                  <c:v>119.3760752565758</c:v>
                </c:pt>
                <c:pt idx="381">
                  <c:v>119.22178630942228</c:v>
                </c:pt>
                <c:pt idx="382">
                  <c:v>119.16536548882736</c:v>
                </c:pt>
                <c:pt idx="383">
                  <c:v>119.20496040122845</c:v>
                </c:pt>
                <c:pt idx="384">
                  <c:v>119.3143673960209</c:v>
                </c:pt>
                <c:pt idx="385">
                  <c:v>119.41466678913046</c:v>
                </c:pt>
                <c:pt idx="386">
                  <c:v>119.45700170034293</c:v>
                </c:pt>
                <c:pt idx="387">
                  <c:v>119.42003101215558</c:v>
                </c:pt>
                <c:pt idx="388">
                  <c:v>119.30861725767026</c:v>
                </c:pt>
                <c:pt idx="389">
                  <c:v>119.14676437013603</c:v>
                </c:pt>
                <c:pt idx="390">
                  <c:v>118.9383315028083</c:v>
                </c:pt>
                <c:pt idx="391">
                  <c:v>118.72434145479272</c:v>
                </c:pt>
                <c:pt idx="392">
                  <c:v>118.54450491308801</c:v>
                </c:pt>
                <c:pt idx="393">
                  <c:v>118.41881229155749</c:v>
                </c:pt>
                <c:pt idx="394">
                  <c:v>118.39669934340367</c:v>
                </c:pt>
                <c:pt idx="395">
                  <c:v>118.42236271255251</c:v>
                </c:pt>
                <c:pt idx="396">
                  <c:v>118.39191399336688</c:v>
                </c:pt>
                <c:pt idx="397">
                  <c:v>118.47002325525753</c:v>
                </c:pt>
                <c:pt idx="398">
                  <c:v>118.65171219052486</c:v>
                </c:pt>
                <c:pt idx="399">
                  <c:v>119.05827398598818</c:v>
                </c:pt>
                <c:pt idx="400">
                  <c:v>119.62201909354664</c:v>
                </c:pt>
                <c:pt idx="401">
                  <c:v>120.15465942586604</c:v>
                </c:pt>
                <c:pt idx="402">
                  <c:v>120.58823529411764</c:v>
                </c:pt>
                <c:pt idx="403">
                  <c:v>120.91626332083226</c:v>
                </c:pt>
                <c:pt idx="404">
                  <c:v>121.12048971111152</c:v>
                </c:pt>
                <c:pt idx="405">
                  <c:v>121.26709894328667</c:v>
                </c:pt>
                <c:pt idx="406">
                  <c:v>121.4232402840028</c:v>
                </c:pt>
                <c:pt idx="407">
                  <c:v>121.50899066933927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8-4E87-947C-74345DD8D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666127"/>
        <c:axId val="185678607"/>
      </c:lineChart>
      <c:dateAx>
        <c:axId val="185666127"/>
        <c:scaling>
          <c:orientation val="minMax"/>
          <c:min val="33208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678607"/>
        <c:crosses val="autoZero"/>
        <c:auto val="1"/>
        <c:lblOffset val="100"/>
        <c:baseTimeUnit val="months"/>
        <c:majorUnit val="18"/>
        <c:majorTimeUnit val="months"/>
      </c:dateAx>
      <c:valAx>
        <c:axId val="185678607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666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/>
              <a:t>Births per woman (US)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1278863901114"/>
          <c:y val="0.23382196504705549"/>
          <c:w val="0.83484520105303317"/>
          <c:h val="0.59540827495350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fertility!$D$17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fertility!$E$15:$E$16</c:f>
              <c:strCache>
                <c:ptCount val="2"/>
                <c:pt idx="1">
                  <c:v>Births per woman</c:v>
                </c:pt>
              </c:strCache>
            </c:strRef>
          </c:cat>
          <c:val>
            <c:numRef>
              <c:f>fertility!$E$17</c:f>
              <c:numCache>
                <c:formatCode>0.0000</c:formatCode>
                <c:ptCount val="1"/>
                <c:pt idx="0">
                  <c:v>3.6539999999999999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F-43CB-9A39-EACD5AB9F070}"/>
            </c:ext>
          </c:extLst>
        </c:ser>
        <c:ser>
          <c:idx val="1"/>
          <c:order val="1"/>
          <c:tx>
            <c:strRef>
              <c:f>fertility!$D$18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fertility!$E$15:$E$16</c:f>
              <c:strCache>
                <c:ptCount val="2"/>
                <c:pt idx="1">
                  <c:v>Births per woman</c:v>
                </c:pt>
              </c:strCache>
            </c:strRef>
          </c:cat>
          <c:val>
            <c:numRef>
              <c:f>fertility!$E$18</c:f>
              <c:numCache>
                <c:formatCode>0.0000</c:formatCode>
                <c:ptCount val="1"/>
                <c:pt idx="0">
                  <c:v>2.081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F-43CB-9A39-EACD5AB9F070}"/>
            </c:ext>
          </c:extLst>
        </c:ser>
        <c:ser>
          <c:idx val="2"/>
          <c:order val="2"/>
          <c:tx>
            <c:strRef>
              <c:f>fertility!$D$19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fertility!$E$15:$E$16</c:f>
              <c:strCache>
                <c:ptCount val="2"/>
                <c:pt idx="1">
                  <c:v>Births per woman</c:v>
                </c:pt>
              </c:strCache>
            </c:strRef>
          </c:cat>
          <c:val>
            <c:numRef>
              <c:f>fertility!$E$19</c:f>
              <c:numCache>
                <c:formatCode>0.0000</c:formatCode>
                <c:ptCount val="1"/>
                <c:pt idx="0">
                  <c:v>1.6375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1F-43CB-9A39-EACD5AB9F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324400"/>
        <c:axId val="1197325232"/>
      </c:barChart>
      <c:catAx>
        <c:axId val="119732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7325232"/>
        <c:crosses val="autoZero"/>
        <c:auto val="1"/>
        <c:lblAlgn val="ctr"/>
        <c:lblOffset val="100"/>
        <c:noMultiLvlLbl val="0"/>
      </c:catAx>
      <c:valAx>
        <c:axId val="11973252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73244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0357938887815"/>
          <c:y val="0.85579118179512215"/>
          <c:w val="0.59880781119300985"/>
          <c:h val="0.10638374971519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Population growth index </a:t>
            </a:r>
          </a:p>
          <a:p>
            <a:pPr>
              <a:defRPr/>
            </a:pPr>
            <a:r>
              <a:rPr lang="en-US"/>
              <a:t>1990</a:t>
            </a:r>
            <a:r>
              <a:rPr lang="en-US" baseline="0"/>
              <a:t> population = 100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Pop!$F$13</c:f>
              <c:strCache>
                <c:ptCount val="1"/>
                <c:pt idx="0">
                  <c:v>US</c:v>
                </c:pt>
              </c:strCache>
            </c:strRef>
          </c:tx>
          <c:spPr>
            <a:ln w="88900" cap="rnd">
              <a:solidFill>
                <a:srgbClr val="EDEEEF">
                  <a:lumMod val="2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Pop!$A$14:$A$47</c:f>
              <c:numCache>
                <c:formatCode>yyyy</c:formatCode>
                <c:ptCount val="34"/>
                <c:pt idx="0">
                  <c:v>32874</c:v>
                </c:pt>
                <c:pt idx="1">
                  <c:v>33239</c:v>
                </c:pt>
                <c:pt idx="2">
                  <c:v>33604</c:v>
                </c:pt>
                <c:pt idx="3">
                  <c:v>33970</c:v>
                </c:pt>
                <c:pt idx="4">
                  <c:v>34335</c:v>
                </c:pt>
                <c:pt idx="5">
                  <c:v>34700</c:v>
                </c:pt>
                <c:pt idx="6">
                  <c:v>35065</c:v>
                </c:pt>
                <c:pt idx="7">
                  <c:v>35431</c:v>
                </c:pt>
                <c:pt idx="8">
                  <c:v>35796</c:v>
                </c:pt>
                <c:pt idx="9">
                  <c:v>36161</c:v>
                </c:pt>
                <c:pt idx="10">
                  <c:v>36526</c:v>
                </c:pt>
                <c:pt idx="11">
                  <c:v>36892</c:v>
                </c:pt>
                <c:pt idx="12">
                  <c:v>37257</c:v>
                </c:pt>
                <c:pt idx="13">
                  <c:v>37622</c:v>
                </c:pt>
                <c:pt idx="14">
                  <c:v>37987</c:v>
                </c:pt>
                <c:pt idx="15">
                  <c:v>38353</c:v>
                </c:pt>
                <c:pt idx="16">
                  <c:v>38718</c:v>
                </c:pt>
                <c:pt idx="17">
                  <c:v>39083</c:v>
                </c:pt>
                <c:pt idx="18">
                  <c:v>39448</c:v>
                </c:pt>
                <c:pt idx="19">
                  <c:v>39814</c:v>
                </c:pt>
                <c:pt idx="20">
                  <c:v>40179</c:v>
                </c:pt>
                <c:pt idx="21">
                  <c:v>40544</c:v>
                </c:pt>
                <c:pt idx="22">
                  <c:v>40909</c:v>
                </c:pt>
                <c:pt idx="23">
                  <c:v>41275</c:v>
                </c:pt>
                <c:pt idx="24">
                  <c:v>41640</c:v>
                </c:pt>
                <c:pt idx="25">
                  <c:v>42005</c:v>
                </c:pt>
                <c:pt idx="26">
                  <c:v>42370</c:v>
                </c:pt>
                <c:pt idx="27">
                  <c:v>42736</c:v>
                </c:pt>
                <c:pt idx="28">
                  <c:v>43101</c:v>
                </c:pt>
                <c:pt idx="29">
                  <c:v>43466</c:v>
                </c:pt>
                <c:pt idx="30">
                  <c:v>43831</c:v>
                </c:pt>
                <c:pt idx="31">
                  <c:v>44197</c:v>
                </c:pt>
                <c:pt idx="32">
                  <c:v>44562</c:v>
                </c:pt>
                <c:pt idx="33">
                  <c:v>44927</c:v>
                </c:pt>
              </c:numCache>
            </c:numRef>
          </c:cat>
          <c:val>
            <c:numRef>
              <c:f>Pop!$F$14:$F$47</c:f>
              <c:numCache>
                <c:formatCode>General</c:formatCode>
                <c:ptCount val="34"/>
                <c:pt idx="0">
                  <c:v>100</c:v>
                </c:pt>
                <c:pt idx="1">
                  <c:v>101.33863083127817</c:v>
                </c:pt>
                <c:pt idx="2">
                  <c:v>102.6944492187656</c:v>
                </c:pt>
                <c:pt idx="3">
                  <c:v>104.03747686674846</c:v>
                </c:pt>
                <c:pt idx="4">
                  <c:v>105.30575863075133</c:v>
                </c:pt>
                <c:pt idx="5">
                  <c:v>106.55805197037344</c:v>
                </c:pt>
                <c:pt idx="6">
                  <c:v>107.80754733572893</c:v>
                </c:pt>
                <c:pt idx="7">
                  <c:v>109.10420855300762</c:v>
                </c:pt>
                <c:pt idx="8">
                  <c:v>110.3816836610294</c:v>
                </c:pt>
                <c:pt idx="9">
                  <c:v>111.65036513564179</c:v>
                </c:pt>
                <c:pt idx="10">
                  <c:v>112.87747670686423</c:v>
                </c:pt>
                <c:pt idx="11">
                  <c:v>114.0074585999736</c:v>
                </c:pt>
                <c:pt idx="12">
                  <c:v>115.09866856395969</c:v>
                </c:pt>
                <c:pt idx="13">
                  <c:v>116.16629560198417</c:v>
                </c:pt>
                <c:pt idx="14">
                  <c:v>117.21993276867548</c:v>
                </c:pt>
                <c:pt idx="15">
                  <c:v>118.31154244327107</c:v>
                </c:pt>
                <c:pt idx="16">
                  <c:v>119.44072491516143</c:v>
                </c:pt>
                <c:pt idx="17">
                  <c:v>120.59109204935628</c:v>
                </c:pt>
                <c:pt idx="18">
                  <c:v>121.72906815465603</c:v>
                </c:pt>
                <c:pt idx="19">
                  <c:v>122.807087668528</c:v>
                </c:pt>
                <c:pt idx="20">
                  <c:v>123.84593554266712</c:v>
                </c:pt>
                <c:pt idx="21">
                  <c:v>124.82762479964506</c:v>
                </c:pt>
                <c:pt idx="22">
                  <c:v>125.79892158077553</c:v>
                </c:pt>
                <c:pt idx="23">
                  <c:v>126.74783456777294</c:v>
                </c:pt>
                <c:pt idx="24">
                  <c:v>127.74791051278874</c:v>
                </c:pt>
                <c:pt idx="25">
                  <c:v>128.75198356389973</c:v>
                </c:pt>
                <c:pt idx="26">
                  <c:v>129.74966124525844</c:v>
                </c:pt>
                <c:pt idx="27">
                  <c:v>130.64940982728504</c:v>
                </c:pt>
                <c:pt idx="28">
                  <c:v>131.42245014609423</c:v>
                </c:pt>
                <c:pt idx="29">
                  <c:v>132.10955268385689</c:v>
                </c:pt>
                <c:pt idx="30">
                  <c:v>132.62398023830747</c:v>
                </c:pt>
                <c:pt idx="31">
                  <c:v>132.85061615390455</c:v>
                </c:pt>
                <c:pt idx="32">
                  <c:v>133.33066859593654</c:v>
                </c:pt>
                <c:pt idx="33">
                  <c:v>133.98619399554724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AE-4A0E-936C-DF09345EE63D}"/>
            </c:ext>
          </c:extLst>
        </c:ser>
        <c:ser>
          <c:idx val="1"/>
          <c:order val="1"/>
          <c:tx>
            <c:strRef>
              <c:f>Pop!$G$13</c:f>
              <c:strCache>
                <c:ptCount val="1"/>
                <c:pt idx="0">
                  <c:v>MN</c:v>
                </c:pt>
              </c:strCache>
            </c:strRef>
          </c:tx>
          <c:spPr>
            <a:ln w="889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Pop!$A$14:$A$47</c:f>
              <c:numCache>
                <c:formatCode>yyyy</c:formatCode>
                <c:ptCount val="34"/>
                <c:pt idx="0">
                  <c:v>32874</c:v>
                </c:pt>
                <c:pt idx="1">
                  <c:v>33239</c:v>
                </c:pt>
                <c:pt idx="2">
                  <c:v>33604</c:v>
                </c:pt>
                <c:pt idx="3">
                  <c:v>33970</c:v>
                </c:pt>
                <c:pt idx="4">
                  <c:v>34335</c:v>
                </c:pt>
                <c:pt idx="5">
                  <c:v>34700</c:v>
                </c:pt>
                <c:pt idx="6">
                  <c:v>35065</c:v>
                </c:pt>
                <c:pt idx="7">
                  <c:v>35431</c:v>
                </c:pt>
                <c:pt idx="8">
                  <c:v>35796</c:v>
                </c:pt>
                <c:pt idx="9">
                  <c:v>36161</c:v>
                </c:pt>
                <c:pt idx="10">
                  <c:v>36526</c:v>
                </c:pt>
                <c:pt idx="11">
                  <c:v>36892</c:v>
                </c:pt>
                <c:pt idx="12">
                  <c:v>37257</c:v>
                </c:pt>
                <c:pt idx="13">
                  <c:v>37622</c:v>
                </c:pt>
                <c:pt idx="14">
                  <c:v>37987</c:v>
                </c:pt>
                <c:pt idx="15">
                  <c:v>38353</c:v>
                </c:pt>
                <c:pt idx="16">
                  <c:v>38718</c:v>
                </c:pt>
                <c:pt idx="17">
                  <c:v>39083</c:v>
                </c:pt>
                <c:pt idx="18">
                  <c:v>39448</c:v>
                </c:pt>
                <c:pt idx="19">
                  <c:v>39814</c:v>
                </c:pt>
                <c:pt idx="20">
                  <c:v>40179</c:v>
                </c:pt>
                <c:pt idx="21">
                  <c:v>40544</c:v>
                </c:pt>
                <c:pt idx="22">
                  <c:v>40909</c:v>
                </c:pt>
                <c:pt idx="23">
                  <c:v>41275</c:v>
                </c:pt>
                <c:pt idx="24">
                  <c:v>41640</c:v>
                </c:pt>
                <c:pt idx="25">
                  <c:v>42005</c:v>
                </c:pt>
                <c:pt idx="26">
                  <c:v>42370</c:v>
                </c:pt>
                <c:pt idx="27">
                  <c:v>42736</c:v>
                </c:pt>
                <c:pt idx="28">
                  <c:v>43101</c:v>
                </c:pt>
                <c:pt idx="29">
                  <c:v>43466</c:v>
                </c:pt>
                <c:pt idx="30">
                  <c:v>43831</c:v>
                </c:pt>
                <c:pt idx="31">
                  <c:v>44197</c:v>
                </c:pt>
                <c:pt idx="32">
                  <c:v>44562</c:v>
                </c:pt>
                <c:pt idx="33">
                  <c:v>44927</c:v>
                </c:pt>
              </c:numCache>
            </c:numRef>
          </c:cat>
          <c:val>
            <c:numRef>
              <c:f>Pop!$G$14:$G$47</c:f>
              <c:numCache>
                <c:formatCode>General</c:formatCode>
                <c:ptCount val="34"/>
                <c:pt idx="0">
                  <c:v>100</c:v>
                </c:pt>
                <c:pt idx="1">
                  <c:v>100.91505380437049</c:v>
                </c:pt>
                <c:pt idx="2">
                  <c:v>101.91963910237838</c:v>
                </c:pt>
                <c:pt idx="3">
                  <c:v>103.06399199686913</c:v>
                </c:pt>
                <c:pt idx="4">
                  <c:v>104.07416161665431</c:v>
                </c:pt>
                <c:pt idx="5">
                  <c:v>104.97259921459361</c:v>
                </c:pt>
                <c:pt idx="6">
                  <c:v>105.93624801500152</c:v>
                </c:pt>
                <c:pt idx="7">
                  <c:v>106.84804239890609</c:v>
                </c:pt>
                <c:pt idx="8">
                  <c:v>107.7297954109639</c:v>
                </c:pt>
                <c:pt idx="9">
                  <c:v>108.84887070198116</c:v>
                </c:pt>
                <c:pt idx="10">
                  <c:v>112.45438235919588</c:v>
                </c:pt>
                <c:pt idx="11">
                  <c:v>113.5736172022639</c:v>
                </c:pt>
                <c:pt idx="12">
                  <c:v>114.39733885413821</c:v>
                </c:pt>
                <c:pt idx="13">
                  <c:v>115.18682519454522</c:v>
                </c:pt>
                <c:pt idx="14">
                  <c:v>115.96500613249702</c:v>
                </c:pt>
                <c:pt idx="15">
                  <c:v>116.6917657237976</c:v>
                </c:pt>
                <c:pt idx="16">
                  <c:v>117.69368422324249</c:v>
                </c:pt>
                <c:pt idx="17">
                  <c:v>118.68855963930297</c:v>
                </c:pt>
                <c:pt idx="18">
                  <c:v>119.59606891098657</c:v>
                </c:pt>
                <c:pt idx="19">
                  <c:v>120.3752527475433</c:v>
                </c:pt>
                <c:pt idx="20">
                  <c:v>121.05291589350402</c:v>
                </c:pt>
                <c:pt idx="21">
                  <c:v>121.86631224837785</c:v>
                </c:pt>
                <c:pt idx="22">
                  <c:v>122.57016472381652</c:v>
                </c:pt>
                <c:pt idx="23">
                  <c:v>123.41857135726141</c:v>
                </c:pt>
                <c:pt idx="24">
                  <c:v>124.28341185193659</c:v>
                </c:pt>
                <c:pt idx="25">
                  <c:v>124.99768079697617</c:v>
                </c:pt>
                <c:pt idx="26">
                  <c:v>125.9403598992816</c:v>
                </c:pt>
                <c:pt idx="27">
                  <c:v>126.94150343162272</c:v>
                </c:pt>
                <c:pt idx="28">
                  <c:v>127.84135420486894</c:v>
                </c:pt>
                <c:pt idx="29">
                  <c:v>128.55457466500334</c:v>
                </c:pt>
                <c:pt idx="30">
                  <c:v>130.16206157660676</c:v>
                </c:pt>
                <c:pt idx="31">
                  <c:v>130.33050295592966</c:v>
                </c:pt>
                <c:pt idx="32">
                  <c:v>130.2468976813212</c:v>
                </c:pt>
                <c:pt idx="33">
                  <c:v>130.78515792120086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AE-4A0E-936C-DF09345EE63D}"/>
            </c:ext>
          </c:extLst>
        </c:ser>
        <c:ser>
          <c:idx val="2"/>
          <c:order val="2"/>
          <c:tx>
            <c:strRef>
              <c:f>Pop!$H$13</c:f>
              <c:strCache>
                <c:ptCount val="1"/>
                <c:pt idx="0">
                  <c:v>WI</c:v>
                </c:pt>
              </c:strCache>
            </c:strRef>
          </c:tx>
          <c:spPr>
            <a:ln w="88900" cap="rnd">
              <a:solidFill>
                <a:srgbClr val="45C2B1"/>
              </a:solidFill>
              <a:round/>
            </a:ln>
            <a:effectLst/>
          </c:spPr>
          <c:marker>
            <c:symbol val="none"/>
          </c:marker>
          <c:cat>
            <c:numRef>
              <c:f>Pop!$A$14:$A$47</c:f>
              <c:numCache>
                <c:formatCode>yyyy</c:formatCode>
                <c:ptCount val="34"/>
                <c:pt idx="0">
                  <c:v>32874</c:v>
                </c:pt>
                <c:pt idx="1">
                  <c:v>33239</c:v>
                </c:pt>
                <c:pt idx="2">
                  <c:v>33604</c:v>
                </c:pt>
                <c:pt idx="3">
                  <c:v>33970</c:v>
                </c:pt>
                <c:pt idx="4">
                  <c:v>34335</c:v>
                </c:pt>
                <c:pt idx="5">
                  <c:v>34700</c:v>
                </c:pt>
                <c:pt idx="6">
                  <c:v>35065</c:v>
                </c:pt>
                <c:pt idx="7">
                  <c:v>35431</c:v>
                </c:pt>
                <c:pt idx="8">
                  <c:v>35796</c:v>
                </c:pt>
                <c:pt idx="9">
                  <c:v>36161</c:v>
                </c:pt>
                <c:pt idx="10">
                  <c:v>36526</c:v>
                </c:pt>
                <c:pt idx="11">
                  <c:v>36892</c:v>
                </c:pt>
                <c:pt idx="12">
                  <c:v>37257</c:v>
                </c:pt>
                <c:pt idx="13">
                  <c:v>37622</c:v>
                </c:pt>
                <c:pt idx="14">
                  <c:v>37987</c:v>
                </c:pt>
                <c:pt idx="15">
                  <c:v>38353</c:v>
                </c:pt>
                <c:pt idx="16">
                  <c:v>38718</c:v>
                </c:pt>
                <c:pt idx="17">
                  <c:v>39083</c:v>
                </c:pt>
                <c:pt idx="18">
                  <c:v>39448</c:v>
                </c:pt>
                <c:pt idx="19">
                  <c:v>39814</c:v>
                </c:pt>
                <c:pt idx="20">
                  <c:v>40179</c:v>
                </c:pt>
                <c:pt idx="21">
                  <c:v>40544</c:v>
                </c:pt>
                <c:pt idx="22">
                  <c:v>40909</c:v>
                </c:pt>
                <c:pt idx="23">
                  <c:v>41275</c:v>
                </c:pt>
                <c:pt idx="24">
                  <c:v>41640</c:v>
                </c:pt>
                <c:pt idx="25">
                  <c:v>42005</c:v>
                </c:pt>
                <c:pt idx="26">
                  <c:v>42370</c:v>
                </c:pt>
                <c:pt idx="27">
                  <c:v>42736</c:v>
                </c:pt>
                <c:pt idx="28">
                  <c:v>43101</c:v>
                </c:pt>
                <c:pt idx="29">
                  <c:v>43466</c:v>
                </c:pt>
                <c:pt idx="30">
                  <c:v>43831</c:v>
                </c:pt>
                <c:pt idx="31">
                  <c:v>44197</c:v>
                </c:pt>
                <c:pt idx="32">
                  <c:v>44562</c:v>
                </c:pt>
                <c:pt idx="33">
                  <c:v>44927</c:v>
                </c:pt>
              </c:numCache>
            </c:numRef>
          </c:cat>
          <c:val>
            <c:numRef>
              <c:f>Pop!$H$14:$H$47</c:f>
              <c:numCache>
                <c:formatCode>General</c:formatCode>
                <c:ptCount val="34"/>
                <c:pt idx="0">
                  <c:v>100</c:v>
                </c:pt>
                <c:pt idx="1">
                  <c:v>101.0283001836906</c:v>
                </c:pt>
                <c:pt idx="2">
                  <c:v>102.08823880389983</c:v>
                </c:pt>
                <c:pt idx="3">
                  <c:v>103.12208744325326</c:v>
                </c:pt>
                <c:pt idx="4">
                  <c:v>103.94183096996998</c:v>
                </c:pt>
                <c:pt idx="5">
                  <c:v>104.78837843323443</c:v>
                </c:pt>
                <c:pt idx="6">
                  <c:v>105.53954141605972</c:v>
                </c:pt>
                <c:pt idx="7">
                  <c:v>106.0782107862386</c:v>
                </c:pt>
                <c:pt idx="8">
                  <c:v>106.52471867595897</c:v>
                </c:pt>
                <c:pt idx="9">
                  <c:v>107.10245162185234</c:v>
                </c:pt>
                <c:pt idx="10">
                  <c:v>109.62277641049596</c:v>
                </c:pt>
                <c:pt idx="11">
                  <c:v>110.29258924191163</c:v>
                </c:pt>
                <c:pt idx="12">
                  <c:v>111.07441152202094</c:v>
                </c:pt>
                <c:pt idx="13">
                  <c:v>111.76880482797237</c:v>
                </c:pt>
                <c:pt idx="14">
                  <c:v>112.47914994395447</c:v>
                </c:pt>
                <c:pt idx="15">
                  <c:v>113.13476525646817</c:v>
                </c:pt>
                <c:pt idx="16">
                  <c:v>113.77710099311236</c:v>
                </c:pt>
                <c:pt idx="17">
                  <c:v>114.45270706499953</c:v>
                </c:pt>
                <c:pt idx="18">
                  <c:v>115.06917720686253</c:v>
                </c:pt>
                <c:pt idx="19">
                  <c:v>115.64580862111697</c:v>
                </c:pt>
                <c:pt idx="20">
                  <c:v>116.07977128939378</c:v>
                </c:pt>
                <c:pt idx="21">
                  <c:v>116.39191271789673</c:v>
                </c:pt>
                <c:pt idx="22">
                  <c:v>116.69758774770436</c:v>
                </c:pt>
                <c:pt idx="23">
                  <c:v>117.04818078990016</c:v>
                </c:pt>
                <c:pt idx="24">
                  <c:v>117.35797636398684</c:v>
                </c:pt>
                <c:pt idx="25">
                  <c:v>117.55641524886964</c:v>
                </c:pt>
                <c:pt idx="26">
                  <c:v>117.80615694989969</c:v>
                </c:pt>
                <c:pt idx="27">
                  <c:v>118.17286499199859</c:v>
                </c:pt>
                <c:pt idx="28">
                  <c:v>118.502753319129</c:v>
                </c:pt>
                <c:pt idx="29">
                  <c:v>118.81407879826978</c:v>
                </c:pt>
                <c:pt idx="30">
                  <c:v>120.2852150995509</c:v>
                </c:pt>
                <c:pt idx="31">
                  <c:v>119.94410746869049</c:v>
                </c:pt>
                <c:pt idx="32">
                  <c:v>120.15962009397695</c:v>
                </c:pt>
                <c:pt idx="33">
                  <c:v>120.57599905349873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AE-4A0E-936C-DF09345EE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880528"/>
        <c:axId val="1817878032"/>
      </c:lineChart>
      <c:dateAx>
        <c:axId val="1817880528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7878032"/>
        <c:crosses val="autoZero"/>
        <c:auto val="1"/>
        <c:lblOffset val="100"/>
        <c:baseTimeUnit val="years"/>
      </c:dateAx>
      <c:valAx>
        <c:axId val="1817878032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78805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Components of population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15223097112862E-2"/>
          <c:y val="0.23131999125109362"/>
          <c:w val="0.87172922134733155"/>
          <c:h val="0.6844287693205016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'Pop chg components'!$O$32</c:f>
              <c:strCache>
                <c:ptCount val="1"/>
                <c:pt idx="0">
                  <c:v>Annual ave. 2010-2019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'Pop chg components'!$O$33:$O$37</c:f>
              <c:numCache>
                <c:formatCode>General</c:formatCode>
                <c:ptCount val="5"/>
                <c:pt idx="0">
                  <c:v>25048</c:v>
                </c:pt>
                <c:pt idx="1">
                  <c:v>8816</c:v>
                </c:pt>
                <c:pt idx="3" formatCode="#,##0">
                  <c:v>11400</c:v>
                </c:pt>
                <c:pt idx="4">
                  <c:v>-2625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4-437A-989D-2FAA85C29738}"/>
            </c:ext>
          </c:extLst>
        </c:ser>
        <c:ser>
          <c:idx val="0"/>
          <c:order val="1"/>
          <c:tx>
            <c:strRef>
              <c:f>'Pop chg components'!$P$32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'Pop chg components'!$N$33:$N$37</c:f>
              <c:strCache>
                <c:ptCount val="5"/>
                <c:pt idx="0">
                  <c:v>Natural increase</c:v>
                </c:pt>
                <c:pt idx="1">
                  <c:v>Net migration</c:v>
                </c:pt>
                <c:pt idx="3">
                  <c:v>International migration</c:v>
                </c:pt>
                <c:pt idx="4">
                  <c:v>Domestic migration</c:v>
                </c:pt>
              </c:strCache>
            </c:strRef>
          </c:cat>
          <c:val>
            <c:numRef>
              <c:f>'Pop chg components'!$P$33:$P$37</c:f>
              <c:numCache>
                <c:formatCode>General</c:formatCode>
                <c:ptCount val="5"/>
                <c:pt idx="0">
                  <c:v>3715</c:v>
                </c:pt>
                <c:pt idx="1">
                  <c:v>-1215</c:v>
                </c:pt>
                <c:pt idx="3">
                  <c:v>295</c:v>
                </c:pt>
                <c:pt idx="4">
                  <c:v>-1510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4-437A-989D-2FAA85C29738}"/>
            </c:ext>
          </c:extLst>
        </c:ser>
        <c:ser>
          <c:idx val="1"/>
          <c:order val="2"/>
          <c:tx>
            <c:strRef>
              <c:f>'Pop chg components'!$Q$32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5C2B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'Pop chg components'!$N$33:$N$37</c:f>
              <c:strCache>
                <c:ptCount val="5"/>
                <c:pt idx="0">
                  <c:v>Natural increase</c:v>
                </c:pt>
                <c:pt idx="1">
                  <c:v>Net migration</c:v>
                </c:pt>
                <c:pt idx="3">
                  <c:v>International migration</c:v>
                </c:pt>
                <c:pt idx="4">
                  <c:v>Domestic migration</c:v>
                </c:pt>
              </c:strCache>
            </c:strRef>
          </c:cat>
          <c:val>
            <c:numRef>
              <c:f>'Pop chg components'!$Q$33:$Q$37</c:f>
              <c:numCache>
                <c:formatCode>General</c:formatCode>
                <c:ptCount val="5"/>
                <c:pt idx="0" formatCode="#,##0">
                  <c:v>11616</c:v>
                </c:pt>
                <c:pt idx="1">
                  <c:v>-5364</c:v>
                </c:pt>
                <c:pt idx="3">
                  <c:v>5523</c:v>
                </c:pt>
                <c:pt idx="4">
                  <c:v>-10887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4-437A-989D-2FAA85C29738}"/>
            </c:ext>
          </c:extLst>
        </c:ser>
        <c:ser>
          <c:idx val="2"/>
          <c:order val="3"/>
          <c:tx>
            <c:strRef>
              <c:f>'Pop chg components'!$R$32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5C2B1"/>
            </a:solidFill>
            <a:ln>
              <a:noFill/>
            </a:ln>
            <a:effectLst/>
          </c:spPr>
          <c:invertIfNegative val="0"/>
          <c:cat>
            <c:strRef>
              <c:f>'Pop chg components'!$N$33:$N$37</c:f>
              <c:strCache>
                <c:ptCount val="5"/>
                <c:pt idx="0">
                  <c:v>Natural increase</c:v>
                </c:pt>
                <c:pt idx="1">
                  <c:v>Net migration</c:v>
                </c:pt>
                <c:pt idx="3">
                  <c:v>International migration</c:v>
                </c:pt>
                <c:pt idx="4">
                  <c:v>Domestic migration</c:v>
                </c:pt>
              </c:strCache>
            </c:strRef>
          </c:cat>
          <c:val>
            <c:numRef>
              <c:f>'Pop chg components'!$R$33:$R$37</c:f>
              <c:numCache>
                <c:formatCode>General</c:formatCode>
                <c:ptCount val="5"/>
                <c:pt idx="0">
                  <c:v>11194</c:v>
                </c:pt>
                <c:pt idx="1">
                  <c:v>-14662</c:v>
                </c:pt>
                <c:pt idx="3">
                  <c:v>14231</c:v>
                </c:pt>
                <c:pt idx="4">
                  <c:v>-28893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4-437A-989D-2FAA85C29738}"/>
            </c:ext>
          </c:extLst>
        </c:ser>
        <c:ser>
          <c:idx val="4"/>
          <c:order val="4"/>
          <c:tx>
            <c:strRef>
              <c:f>'Pop chg components'!$S$32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'Pop chg components'!$S$33:$S$37</c:f>
              <c:numCache>
                <c:formatCode>General</c:formatCode>
                <c:ptCount val="5"/>
                <c:pt idx="0">
                  <c:v>13843</c:v>
                </c:pt>
                <c:pt idx="1">
                  <c:v>9889</c:v>
                </c:pt>
                <c:pt idx="3">
                  <c:v>14575</c:v>
                </c:pt>
                <c:pt idx="4">
                  <c:v>-4686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4-437A-989D-2FAA85C29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9736207"/>
        <c:axId val="539738703"/>
      </c:barChart>
      <c:catAx>
        <c:axId val="53973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738703"/>
        <c:crosses val="autoZero"/>
        <c:auto val="1"/>
        <c:lblAlgn val="ctr"/>
        <c:lblOffset val="100"/>
        <c:noMultiLvlLbl val="0"/>
      </c:catAx>
      <c:valAx>
        <c:axId val="539738703"/>
        <c:scaling>
          <c:orientation val="minMax"/>
          <c:max val="25000"/>
          <c:min val="-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73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8166592679547"/>
          <c:y val="0.1207167617375229"/>
          <c:w val="0.69296803821344921"/>
          <c:h val="7.6873383527788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Components of population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15223097112862E-2"/>
          <c:y val="0.23131999125109362"/>
          <c:w val="0.87172922134733155"/>
          <c:h val="0.6844287693205016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'Pop chg components'!$O$32</c:f>
              <c:strCache>
                <c:ptCount val="1"/>
                <c:pt idx="0">
                  <c:v>Annual ave. 2010-2019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'Pop chg components'!$O$33:$O$37</c:f>
              <c:numCache>
                <c:formatCode>General</c:formatCode>
                <c:ptCount val="5"/>
                <c:pt idx="0">
                  <c:v>25048</c:v>
                </c:pt>
                <c:pt idx="1">
                  <c:v>8816</c:v>
                </c:pt>
                <c:pt idx="3" formatCode="#,##0">
                  <c:v>11400</c:v>
                </c:pt>
                <c:pt idx="4">
                  <c:v>-2625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4-437A-989D-2FAA85C29738}"/>
            </c:ext>
          </c:extLst>
        </c:ser>
        <c:ser>
          <c:idx val="0"/>
          <c:order val="1"/>
          <c:tx>
            <c:strRef>
              <c:f>'Pop chg components'!$P$32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'Pop chg components'!$N$33:$N$37</c:f>
              <c:strCache>
                <c:ptCount val="5"/>
                <c:pt idx="0">
                  <c:v>Natural increase</c:v>
                </c:pt>
                <c:pt idx="1">
                  <c:v>Net migration</c:v>
                </c:pt>
                <c:pt idx="3">
                  <c:v>International migration</c:v>
                </c:pt>
                <c:pt idx="4">
                  <c:v>Domestic migration</c:v>
                </c:pt>
              </c:strCache>
            </c:strRef>
          </c:cat>
          <c:val>
            <c:numRef>
              <c:f>'Pop chg components'!$P$33:$P$37</c:f>
              <c:numCache>
                <c:formatCode>General</c:formatCode>
                <c:ptCount val="5"/>
                <c:pt idx="0">
                  <c:v>3715</c:v>
                </c:pt>
                <c:pt idx="1">
                  <c:v>-1215</c:v>
                </c:pt>
                <c:pt idx="3">
                  <c:v>295</c:v>
                </c:pt>
                <c:pt idx="4">
                  <c:v>-1510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4-437A-989D-2FAA85C29738}"/>
            </c:ext>
          </c:extLst>
        </c:ser>
        <c:ser>
          <c:idx val="1"/>
          <c:order val="2"/>
          <c:tx>
            <c:strRef>
              <c:f>'Pop chg components'!$Q$32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5C2B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'Pop chg components'!$N$33:$N$37</c:f>
              <c:strCache>
                <c:ptCount val="5"/>
                <c:pt idx="0">
                  <c:v>Natural increase</c:v>
                </c:pt>
                <c:pt idx="1">
                  <c:v>Net migration</c:v>
                </c:pt>
                <c:pt idx="3">
                  <c:v>International migration</c:v>
                </c:pt>
                <c:pt idx="4">
                  <c:v>Domestic migration</c:v>
                </c:pt>
              </c:strCache>
            </c:strRef>
          </c:cat>
          <c:val>
            <c:numRef>
              <c:f>'Pop chg components'!$Q$33:$Q$37</c:f>
              <c:numCache>
                <c:formatCode>General</c:formatCode>
                <c:ptCount val="5"/>
                <c:pt idx="0" formatCode="#,##0">
                  <c:v>11616</c:v>
                </c:pt>
                <c:pt idx="1">
                  <c:v>-5364</c:v>
                </c:pt>
                <c:pt idx="3">
                  <c:v>5523</c:v>
                </c:pt>
                <c:pt idx="4">
                  <c:v>-10887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4-437A-989D-2FAA85C29738}"/>
            </c:ext>
          </c:extLst>
        </c:ser>
        <c:ser>
          <c:idx val="2"/>
          <c:order val="3"/>
          <c:tx>
            <c:strRef>
              <c:f>'Pop chg components'!$R$32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5C2B1"/>
            </a:solidFill>
            <a:ln>
              <a:noFill/>
            </a:ln>
            <a:effectLst/>
          </c:spPr>
          <c:invertIfNegative val="0"/>
          <c:cat>
            <c:strRef>
              <c:f>'Pop chg components'!$N$33:$N$37</c:f>
              <c:strCache>
                <c:ptCount val="5"/>
                <c:pt idx="0">
                  <c:v>Natural increase</c:v>
                </c:pt>
                <c:pt idx="1">
                  <c:v>Net migration</c:v>
                </c:pt>
                <c:pt idx="3">
                  <c:v>International migration</c:v>
                </c:pt>
                <c:pt idx="4">
                  <c:v>Domestic migration</c:v>
                </c:pt>
              </c:strCache>
            </c:strRef>
          </c:cat>
          <c:val>
            <c:numRef>
              <c:f>'Pop chg components'!$R$33:$R$37</c:f>
              <c:numCache>
                <c:formatCode>General</c:formatCode>
                <c:ptCount val="5"/>
                <c:pt idx="0">
                  <c:v>11194</c:v>
                </c:pt>
                <c:pt idx="1">
                  <c:v>-14662</c:v>
                </c:pt>
                <c:pt idx="3">
                  <c:v>14231</c:v>
                </c:pt>
                <c:pt idx="4">
                  <c:v>-28893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4-437A-989D-2FAA85C29738}"/>
            </c:ext>
          </c:extLst>
        </c:ser>
        <c:ser>
          <c:idx val="4"/>
          <c:order val="4"/>
          <c:tx>
            <c:strRef>
              <c:f>'Pop chg components'!$S$32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noFill/>
            </a:ln>
            <a:effectLst/>
          </c:spPr>
          <c:invertIfNegative val="0"/>
          <c:val>
            <c:numRef>
              <c:f>'Pop chg components'!$S$33:$S$37</c:f>
              <c:numCache>
                <c:formatCode>General</c:formatCode>
                <c:ptCount val="5"/>
                <c:pt idx="0">
                  <c:v>13843</c:v>
                </c:pt>
                <c:pt idx="1">
                  <c:v>9889</c:v>
                </c:pt>
                <c:pt idx="3">
                  <c:v>14575</c:v>
                </c:pt>
                <c:pt idx="4">
                  <c:v>-4686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4-437A-989D-2FAA85C29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9736207"/>
        <c:axId val="539738703"/>
      </c:barChart>
      <c:catAx>
        <c:axId val="53973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738703"/>
        <c:crosses val="autoZero"/>
        <c:auto val="1"/>
        <c:lblAlgn val="ctr"/>
        <c:lblOffset val="100"/>
        <c:noMultiLvlLbl val="0"/>
      </c:catAx>
      <c:valAx>
        <c:axId val="539738703"/>
        <c:scaling>
          <c:orientation val="minMax"/>
          <c:max val="25000"/>
          <c:min val="-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73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8166592679547"/>
          <c:y val="0.1207167617375229"/>
          <c:w val="0.69296803821344921"/>
          <c:h val="7.6873383527788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/>
              <a:t>Minnesota worker index</a:t>
            </a:r>
          </a:p>
          <a:p>
            <a:pPr>
              <a:defRPr/>
            </a:pPr>
            <a:r>
              <a:rPr lang="en-US" sz="1600" dirty="0"/>
              <a:t>Annual employees on payroll, by race</a:t>
            </a:r>
          </a:p>
          <a:p>
            <a:pPr>
              <a:defRPr/>
            </a:pPr>
            <a:r>
              <a:rPr lang="en-US" sz="1600" dirty="0"/>
              <a:t>2003 employment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'QWI - race'!$J$53</c:f>
              <c:strCache>
                <c:ptCount val="1"/>
                <c:pt idx="0">
                  <c:v>White workers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'QWI - race'!$I$54:$I$74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'QWI - race'!$J$54:$J$74</c:f>
              <c:numCache>
                <c:formatCode>General</c:formatCode>
                <c:ptCount val="21"/>
                <c:pt idx="0">
                  <c:v>100</c:v>
                </c:pt>
                <c:pt idx="1">
                  <c:v>100.85964561201968</c:v>
                </c:pt>
                <c:pt idx="2">
                  <c:v>101.30294248718342</c:v>
                </c:pt>
                <c:pt idx="3">
                  <c:v>103.07942364918713</c:v>
                </c:pt>
                <c:pt idx="4">
                  <c:v>102.53711731772204</c:v>
                </c:pt>
                <c:pt idx="5">
                  <c:v>102.68897506748263</c:v>
                </c:pt>
                <c:pt idx="6">
                  <c:v>98.221372967723624</c:v>
                </c:pt>
                <c:pt idx="7">
                  <c:v>97.127777592024145</c:v>
                </c:pt>
                <c:pt idx="8">
                  <c:v>98.488708480529226</c:v>
                </c:pt>
                <c:pt idx="9">
                  <c:v>100.42418365854913</c:v>
                </c:pt>
                <c:pt idx="10">
                  <c:v>101.30673518813045</c:v>
                </c:pt>
                <c:pt idx="11">
                  <c:v>102.25471080904798</c:v>
                </c:pt>
                <c:pt idx="12">
                  <c:v>103.52611399361929</c:v>
                </c:pt>
                <c:pt idx="13">
                  <c:v>104.39444289464926</c:v>
                </c:pt>
                <c:pt idx="14">
                  <c:v>105.45280607470922</c:v>
                </c:pt>
                <c:pt idx="15">
                  <c:v>105.62821849350925</c:v>
                </c:pt>
                <c:pt idx="16">
                  <c:v>105.98318535977511</c:v>
                </c:pt>
                <c:pt idx="17">
                  <c:v>100.10549697107916</c:v>
                </c:pt>
                <c:pt idx="18">
                  <c:v>101.08536122232763</c:v>
                </c:pt>
                <c:pt idx="19">
                  <c:v>103.17648685105513</c:v>
                </c:pt>
                <c:pt idx="20">
                  <c:v>102.86104392097408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47-4AAB-8456-4B18A2B0BC34}"/>
            </c:ext>
          </c:extLst>
        </c:ser>
        <c:ser>
          <c:idx val="1"/>
          <c:order val="1"/>
          <c:tx>
            <c:strRef>
              <c:f>'QWI - race'!$K$53</c:f>
              <c:strCache>
                <c:ptCount val="1"/>
                <c:pt idx="0">
                  <c:v>Minority workers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'QWI - race'!$I$54:$I$74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'QWI - race'!$K$54:$K$74</c:f>
              <c:numCache>
                <c:formatCode>General</c:formatCode>
                <c:ptCount val="21"/>
                <c:pt idx="0">
                  <c:v>100</c:v>
                </c:pt>
                <c:pt idx="1">
                  <c:v>104.55372322760685</c:v>
                </c:pt>
                <c:pt idx="2">
                  <c:v>110.79421255334651</c:v>
                </c:pt>
                <c:pt idx="3">
                  <c:v>117.23792671018651</c:v>
                </c:pt>
                <c:pt idx="4">
                  <c:v>120.6486341804339</c:v>
                </c:pt>
                <c:pt idx="5">
                  <c:v>124.59962229921635</c:v>
                </c:pt>
                <c:pt idx="6">
                  <c:v>118.66743991236548</c:v>
                </c:pt>
                <c:pt idx="7">
                  <c:v>118.57871492512899</c:v>
                </c:pt>
                <c:pt idx="8">
                  <c:v>123.96020758672992</c:v>
                </c:pt>
                <c:pt idx="9">
                  <c:v>131.34024297759075</c:v>
                </c:pt>
                <c:pt idx="10">
                  <c:v>138.6751723693537</c:v>
                </c:pt>
                <c:pt idx="11">
                  <c:v>148.04383708307932</c:v>
                </c:pt>
                <c:pt idx="12">
                  <c:v>159.23805558446966</c:v>
                </c:pt>
                <c:pt idx="13">
                  <c:v>169.31701586640693</c:v>
                </c:pt>
                <c:pt idx="14">
                  <c:v>178.05370092244246</c:v>
                </c:pt>
                <c:pt idx="15">
                  <c:v>185.82035916271369</c:v>
                </c:pt>
                <c:pt idx="16">
                  <c:v>192.69530649774222</c:v>
                </c:pt>
                <c:pt idx="17">
                  <c:v>182.79032649803963</c:v>
                </c:pt>
                <c:pt idx="18">
                  <c:v>187.48234174485864</c:v>
                </c:pt>
                <c:pt idx="19">
                  <c:v>200.16852790871735</c:v>
                </c:pt>
                <c:pt idx="20">
                  <c:v>206.23850664446061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47-4AAB-8456-4B18A2B0B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887279"/>
        <c:axId val="1930348559"/>
      </c:lineChart>
      <c:catAx>
        <c:axId val="187688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0348559"/>
        <c:crosses val="autoZero"/>
        <c:auto val="1"/>
        <c:lblAlgn val="ctr"/>
        <c:lblOffset val="100"/>
        <c:tickLblSkip val="2"/>
        <c:noMultiLvlLbl val="0"/>
      </c:catAx>
      <c:valAx>
        <c:axId val="1930348559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688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dirty="0"/>
              <a:t>12-month</a:t>
            </a:r>
            <a:r>
              <a:rPr lang="en-US" sz="2200" b="1" baseline="0" dirty="0"/>
              <a:t> growth in GDP, by sector</a:t>
            </a:r>
          </a:p>
          <a:p>
            <a:pPr>
              <a:defRPr/>
            </a:pPr>
            <a:r>
              <a:rPr lang="en-US" baseline="0" dirty="0"/>
              <a:t>Q3 2022 to Q3 2023, inflation adjusted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550827998442259"/>
          <c:y val="0.14215757575757576"/>
          <c:w val="0.46675132751649467"/>
          <c:h val="0.78978515867334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'GDP sector'!$E$49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DE8B10"/>
            </a:solidFill>
            <a:ln>
              <a:noFill/>
            </a:ln>
            <a:effectLst/>
          </c:spPr>
          <c:invertIfNegative val="0"/>
          <c:cat>
            <c:strRef>
              <c:f>'GDP sector'!$D$50:$D$66</c:f>
              <c:strCache>
                <c:ptCount val="17"/>
                <c:pt idx="0">
                  <c:v>      Agriculture &amp; nat. resource</c:v>
                </c:pt>
                <c:pt idx="1">
                  <c:v>      Transport. &amp; warehousing</c:v>
                </c:pt>
                <c:pt idx="2">
                  <c:v>      Retail trade</c:v>
                </c:pt>
                <c:pt idx="3">
                  <c:v>      Information</c:v>
                </c:pt>
                <c:pt idx="4">
                  <c:v>      Construction</c:v>
                </c:pt>
                <c:pt idx="5">
                  <c:v>      Mining, oil and gas extraction</c:v>
                </c:pt>
                <c:pt idx="6">
                  <c:v>      Health care and social assistance</c:v>
                </c:pt>
                <c:pt idx="7">
                  <c:v>      Utilities</c:v>
                </c:pt>
                <c:pt idx="8">
                  <c:v>      Arts, entertain. &amp; recreation</c:v>
                </c:pt>
                <c:pt idx="9">
                  <c:v>      Manufacturing</c:v>
                </c:pt>
                <c:pt idx="10">
                  <c:v>      Management </c:v>
                </c:pt>
                <c:pt idx="11">
                  <c:v>      Prof., sci, and technical services</c:v>
                </c:pt>
                <c:pt idx="12">
                  <c:v>      Real estate, rental &amp; leasing</c:v>
                </c:pt>
                <c:pt idx="13">
                  <c:v>      Finance and insurance</c:v>
                </c:pt>
                <c:pt idx="14">
                  <c:v>  Government</c:v>
                </c:pt>
                <c:pt idx="15">
                  <c:v>      Educational services</c:v>
                </c:pt>
                <c:pt idx="16">
                  <c:v>      Administration &amp; waste manage.</c:v>
                </c:pt>
              </c:strCache>
            </c:strRef>
          </c:cat>
          <c:val>
            <c:numRef>
              <c:f>'GDP sector'!$E$50:$E$66</c:f>
              <c:numCache>
                <c:formatCode>0.0%</c:formatCode>
                <c:ptCount val="17"/>
                <c:pt idx="0">
                  <c:v>5.6453466104940633E-2</c:v>
                </c:pt>
                <c:pt idx="1">
                  <c:v>4.381887687098366E-2</c:v>
                </c:pt>
                <c:pt idx="2">
                  <c:v>7.5279927581735587E-2</c:v>
                </c:pt>
                <c:pt idx="3">
                  <c:v>5.1598631731434266E-2</c:v>
                </c:pt>
                <c:pt idx="4">
                  <c:v>5.9741773659020177E-2</c:v>
                </c:pt>
                <c:pt idx="5">
                  <c:v>0.12810633717120659</c:v>
                </c:pt>
                <c:pt idx="6">
                  <c:v>4.2744862413454196E-2</c:v>
                </c:pt>
                <c:pt idx="7">
                  <c:v>3.2458620784938608E-2</c:v>
                </c:pt>
                <c:pt idx="8">
                  <c:v>1.6624423419026778E-2</c:v>
                </c:pt>
                <c:pt idx="9">
                  <c:v>1.4031871046206309E-2</c:v>
                </c:pt>
                <c:pt idx="10">
                  <c:v>6.2678210957162455E-3</c:v>
                </c:pt>
                <c:pt idx="11">
                  <c:v>3.3669986904242229E-2</c:v>
                </c:pt>
                <c:pt idx="12">
                  <c:v>1.0850851940553661E-2</c:v>
                </c:pt>
                <c:pt idx="13">
                  <c:v>9.6197901726668943E-3</c:v>
                </c:pt>
                <c:pt idx="14">
                  <c:v>1.1004995099556889E-2</c:v>
                </c:pt>
                <c:pt idx="15">
                  <c:v>8.0274661906266295E-3</c:v>
                </c:pt>
                <c:pt idx="16">
                  <c:v>-2.3720640210862239E-2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7-42AC-A0EE-66BACC8D4C3E}"/>
            </c:ext>
          </c:extLst>
        </c:ser>
        <c:ser>
          <c:idx val="1"/>
          <c:order val="1"/>
          <c:tx>
            <c:strRef>
              <c:f>'GDP sector'!$F$49</c:f>
              <c:strCache>
                <c:ptCount val="1"/>
                <c:pt idx="0">
                  <c:v>MN</c:v>
                </c:pt>
              </c:strCache>
            </c:strRef>
          </c:tx>
          <c:spPr>
            <a:solidFill>
              <a:srgbClr val="238DC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'GDP sector'!$D$50:$D$66</c:f>
              <c:strCache>
                <c:ptCount val="17"/>
                <c:pt idx="0">
                  <c:v>      Agriculture &amp; nat. resource</c:v>
                </c:pt>
                <c:pt idx="1">
                  <c:v>      Transport. &amp; warehousing</c:v>
                </c:pt>
                <c:pt idx="2">
                  <c:v>      Retail trade</c:v>
                </c:pt>
                <c:pt idx="3">
                  <c:v>      Information</c:v>
                </c:pt>
                <c:pt idx="4">
                  <c:v>      Construction</c:v>
                </c:pt>
                <c:pt idx="5">
                  <c:v>      Mining, oil and gas extraction</c:v>
                </c:pt>
                <c:pt idx="6">
                  <c:v>      Health care and social assistance</c:v>
                </c:pt>
                <c:pt idx="7">
                  <c:v>      Utilities</c:v>
                </c:pt>
                <c:pt idx="8">
                  <c:v>      Arts, entertain. &amp; recreation</c:v>
                </c:pt>
                <c:pt idx="9">
                  <c:v>      Manufacturing</c:v>
                </c:pt>
                <c:pt idx="10">
                  <c:v>      Management </c:v>
                </c:pt>
                <c:pt idx="11">
                  <c:v>      Prof., sci, and technical services</c:v>
                </c:pt>
                <c:pt idx="12">
                  <c:v>      Real estate, rental &amp; leasing</c:v>
                </c:pt>
                <c:pt idx="13">
                  <c:v>      Finance and insurance</c:v>
                </c:pt>
                <c:pt idx="14">
                  <c:v>  Government</c:v>
                </c:pt>
                <c:pt idx="15">
                  <c:v>      Educational services</c:v>
                </c:pt>
                <c:pt idx="16">
                  <c:v>      Administration &amp; waste manage.</c:v>
                </c:pt>
              </c:strCache>
            </c:strRef>
          </c:cat>
          <c:val>
            <c:numRef>
              <c:f>'GDP sector'!$F$50:$F$66</c:f>
              <c:numCache>
                <c:formatCode>0.0%</c:formatCode>
                <c:ptCount val="17"/>
                <c:pt idx="0">
                  <c:v>9.7467332377609711E-2</c:v>
                </c:pt>
                <c:pt idx="1">
                  <c:v>7.7270222971221214E-2</c:v>
                </c:pt>
                <c:pt idx="2">
                  <c:v>7.5465844626536396E-2</c:v>
                </c:pt>
                <c:pt idx="3">
                  <c:v>6.8918451655171062E-2</c:v>
                </c:pt>
                <c:pt idx="4">
                  <c:v>5.45391025309249E-2</c:v>
                </c:pt>
                <c:pt idx="5">
                  <c:v>3.5554171855541661E-2</c:v>
                </c:pt>
                <c:pt idx="6">
                  <c:v>2.6827976873075855E-2</c:v>
                </c:pt>
                <c:pt idx="7">
                  <c:v>1.971176534649878E-2</c:v>
                </c:pt>
                <c:pt idx="8">
                  <c:v>1.0286900717251879E-2</c:v>
                </c:pt>
                <c:pt idx="9">
                  <c:v>5.7738964847800648E-3</c:v>
                </c:pt>
                <c:pt idx="10">
                  <c:v>1.5163375794435385E-3</c:v>
                </c:pt>
                <c:pt idx="11">
                  <c:v>5.1461140365929023E-4</c:v>
                </c:pt>
                <c:pt idx="12">
                  <c:v>-9.2518608856554101E-4</c:v>
                </c:pt>
                <c:pt idx="13">
                  <c:v>-1.9731001792205236E-3</c:v>
                </c:pt>
                <c:pt idx="14">
                  <c:v>-7.9710634084875082E-3</c:v>
                </c:pt>
                <c:pt idx="15">
                  <c:v>-1.7177491927372727E-2</c:v>
                </c:pt>
                <c:pt idx="16">
                  <c:v>-2.1811539701300203E-2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7-42AC-A0EE-66BACC8D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15643776"/>
        <c:axId val="1943631711"/>
      </c:barChart>
      <c:catAx>
        <c:axId val="161564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3631711"/>
        <c:crosses val="autoZero"/>
        <c:auto val="1"/>
        <c:lblAlgn val="ctr"/>
        <c:lblOffset val="100"/>
        <c:noMultiLvlLbl val="0"/>
      </c:catAx>
      <c:valAx>
        <c:axId val="1943631711"/>
        <c:scaling>
          <c:orientation val="minMax"/>
          <c:max val="0.12000000000000001"/>
          <c:min val="-3.0000000000000006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5643776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78138532465442"/>
          <c:y val="0.30549424958243865"/>
          <c:w val="0.14554336378528687"/>
          <c:h val="0.16359665950847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Labor force participation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LFP!$D$17</c:f>
              <c:strCache>
                <c:ptCount val="1"/>
                <c:pt idx="0">
                  <c:v>MN</c:v>
                </c:pt>
              </c:strCache>
            </c:strRef>
          </c:tx>
          <c:spPr>
            <a:ln w="889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LFP!$A$18:$A$425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LFP!$D$18:$D$425</c:f>
              <c:numCache>
                <c:formatCode>0.0</c:formatCode>
                <c:ptCount val="408"/>
                <c:pt idx="0">
                  <c:v>72.8</c:v>
                </c:pt>
                <c:pt idx="1">
                  <c:v>73</c:v>
                </c:pt>
                <c:pt idx="2">
                  <c:v>73.099999999999994</c:v>
                </c:pt>
                <c:pt idx="3">
                  <c:v>73.2</c:v>
                </c:pt>
                <c:pt idx="4">
                  <c:v>73.2</c:v>
                </c:pt>
                <c:pt idx="5">
                  <c:v>73.2</c:v>
                </c:pt>
                <c:pt idx="6">
                  <c:v>73.3</c:v>
                </c:pt>
                <c:pt idx="7">
                  <c:v>73.400000000000006</c:v>
                </c:pt>
                <c:pt idx="8">
                  <c:v>73.5</c:v>
                </c:pt>
                <c:pt idx="9">
                  <c:v>73.5</c:v>
                </c:pt>
                <c:pt idx="10">
                  <c:v>73.5</c:v>
                </c:pt>
                <c:pt idx="11">
                  <c:v>73.5</c:v>
                </c:pt>
                <c:pt idx="12">
                  <c:v>73.5</c:v>
                </c:pt>
                <c:pt idx="13">
                  <c:v>73.5</c:v>
                </c:pt>
                <c:pt idx="14">
                  <c:v>73.5</c:v>
                </c:pt>
                <c:pt idx="15">
                  <c:v>73.5</c:v>
                </c:pt>
                <c:pt idx="16">
                  <c:v>73.5</c:v>
                </c:pt>
                <c:pt idx="17">
                  <c:v>73.5</c:v>
                </c:pt>
                <c:pt idx="18">
                  <c:v>73.5</c:v>
                </c:pt>
                <c:pt idx="19">
                  <c:v>73.5</c:v>
                </c:pt>
                <c:pt idx="20">
                  <c:v>73.400000000000006</c:v>
                </c:pt>
                <c:pt idx="21">
                  <c:v>73.400000000000006</c:v>
                </c:pt>
                <c:pt idx="22">
                  <c:v>73.400000000000006</c:v>
                </c:pt>
                <c:pt idx="23">
                  <c:v>73.3</c:v>
                </c:pt>
                <c:pt idx="24">
                  <c:v>73.3</c:v>
                </c:pt>
                <c:pt idx="25">
                  <c:v>73.400000000000006</c:v>
                </c:pt>
                <c:pt idx="26">
                  <c:v>73.400000000000006</c:v>
                </c:pt>
                <c:pt idx="27">
                  <c:v>73.5</c:v>
                </c:pt>
                <c:pt idx="28">
                  <c:v>73.7</c:v>
                </c:pt>
                <c:pt idx="29">
                  <c:v>73.8</c:v>
                </c:pt>
                <c:pt idx="30">
                  <c:v>73.900000000000006</c:v>
                </c:pt>
                <c:pt idx="31">
                  <c:v>73.900000000000006</c:v>
                </c:pt>
                <c:pt idx="32">
                  <c:v>73.900000000000006</c:v>
                </c:pt>
                <c:pt idx="33">
                  <c:v>73.8</c:v>
                </c:pt>
                <c:pt idx="34">
                  <c:v>73.8</c:v>
                </c:pt>
                <c:pt idx="35">
                  <c:v>73.8</c:v>
                </c:pt>
                <c:pt idx="36">
                  <c:v>73.8</c:v>
                </c:pt>
                <c:pt idx="37">
                  <c:v>73.8</c:v>
                </c:pt>
                <c:pt idx="38">
                  <c:v>73.900000000000006</c:v>
                </c:pt>
                <c:pt idx="39">
                  <c:v>74</c:v>
                </c:pt>
                <c:pt idx="40">
                  <c:v>74</c:v>
                </c:pt>
                <c:pt idx="41">
                  <c:v>74.099999999999994</c:v>
                </c:pt>
                <c:pt idx="42">
                  <c:v>74.099999999999994</c:v>
                </c:pt>
                <c:pt idx="43">
                  <c:v>74.099999999999994</c:v>
                </c:pt>
                <c:pt idx="44">
                  <c:v>74.2</c:v>
                </c:pt>
                <c:pt idx="45">
                  <c:v>74.3</c:v>
                </c:pt>
                <c:pt idx="46">
                  <c:v>74.400000000000006</c:v>
                </c:pt>
                <c:pt idx="47">
                  <c:v>74.5</c:v>
                </c:pt>
                <c:pt idx="48">
                  <c:v>74.7</c:v>
                </c:pt>
                <c:pt idx="49">
                  <c:v>74.7</c:v>
                </c:pt>
                <c:pt idx="50">
                  <c:v>74.8</c:v>
                </c:pt>
                <c:pt idx="51">
                  <c:v>74.8</c:v>
                </c:pt>
                <c:pt idx="52">
                  <c:v>74.8</c:v>
                </c:pt>
                <c:pt idx="53">
                  <c:v>74.8</c:v>
                </c:pt>
                <c:pt idx="54">
                  <c:v>75</c:v>
                </c:pt>
                <c:pt idx="55">
                  <c:v>75.099999999999994</c:v>
                </c:pt>
                <c:pt idx="56">
                  <c:v>75.2</c:v>
                </c:pt>
                <c:pt idx="57">
                  <c:v>75.3</c:v>
                </c:pt>
                <c:pt idx="58">
                  <c:v>75.400000000000006</c:v>
                </c:pt>
                <c:pt idx="59">
                  <c:v>75.5</c:v>
                </c:pt>
                <c:pt idx="60">
                  <c:v>75.599999999999994</c:v>
                </c:pt>
                <c:pt idx="61">
                  <c:v>75.5</c:v>
                </c:pt>
                <c:pt idx="62">
                  <c:v>75.5</c:v>
                </c:pt>
                <c:pt idx="63">
                  <c:v>75.400000000000006</c:v>
                </c:pt>
                <c:pt idx="64">
                  <c:v>75.3</c:v>
                </c:pt>
                <c:pt idx="65">
                  <c:v>75.2</c:v>
                </c:pt>
                <c:pt idx="66">
                  <c:v>75.2</c:v>
                </c:pt>
                <c:pt idx="67">
                  <c:v>75.2</c:v>
                </c:pt>
                <c:pt idx="68">
                  <c:v>75.2</c:v>
                </c:pt>
                <c:pt idx="69">
                  <c:v>75.2</c:v>
                </c:pt>
                <c:pt idx="70">
                  <c:v>75.2</c:v>
                </c:pt>
                <c:pt idx="71">
                  <c:v>75.2</c:v>
                </c:pt>
                <c:pt idx="72">
                  <c:v>75.2</c:v>
                </c:pt>
                <c:pt idx="73">
                  <c:v>75.3</c:v>
                </c:pt>
                <c:pt idx="74">
                  <c:v>75.3</c:v>
                </c:pt>
                <c:pt idx="75">
                  <c:v>75.3</c:v>
                </c:pt>
                <c:pt idx="76">
                  <c:v>75.400000000000006</c:v>
                </c:pt>
                <c:pt idx="77">
                  <c:v>75.400000000000006</c:v>
                </c:pt>
                <c:pt idx="78">
                  <c:v>75.400000000000006</c:v>
                </c:pt>
                <c:pt idx="79">
                  <c:v>75.3</c:v>
                </c:pt>
                <c:pt idx="80">
                  <c:v>75.3</c:v>
                </c:pt>
                <c:pt idx="81">
                  <c:v>75.099999999999994</c:v>
                </c:pt>
                <c:pt idx="82">
                  <c:v>75</c:v>
                </c:pt>
                <c:pt idx="83">
                  <c:v>74.900000000000006</c:v>
                </c:pt>
                <c:pt idx="84">
                  <c:v>74.8</c:v>
                </c:pt>
                <c:pt idx="85">
                  <c:v>74.7</c:v>
                </c:pt>
                <c:pt idx="86">
                  <c:v>74.7</c:v>
                </c:pt>
                <c:pt idx="87">
                  <c:v>74.8</c:v>
                </c:pt>
                <c:pt idx="88">
                  <c:v>74.900000000000006</c:v>
                </c:pt>
                <c:pt idx="89">
                  <c:v>75</c:v>
                </c:pt>
                <c:pt idx="90">
                  <c:v>75.099999999999994</c:v>
                </c:pt>
                <c:pt idx="91">
                  <c:v>75.099999999999994</c:v>
                </c:pt>
                <c:pt idx="92">
                  <c:v>75.099999999999994</c:v>
                </c:pt>
                <c:pt idx="93">
                  <c:v>75.099999999999994</c:v>
                </c:pt>
                <c:pt idx="94">
                  <c:v>75.099999999999994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74.900000000000006</c:v>
                </c:pt>
                <c:pt idx="103">
                  <c:v>74.8</c:v>
                </c:pt>
                <c:pt idx="104">
                  <c:v>74.8</c:v>
                </c:pt>
                <c:pt idx="105">
                  <c:v>74.8</c:v>
                </c:pt>
                <c:pt idx="106">
                  <c:v>74.8</c:v>
                </c:pt>
                <c:pt idx="107">
                  <c:v>74.7</c:v>
                </c:pt>
                <c:pt idx="108">
                  <c:v>74.7</c:v>
                </c:pt>
                <c:pt idx="109">
                  <c:v>74.599999999999994</c:v>
                </c:pt>
                <c:pt idx="110">
                  <c:v>74.599999999999994</c:v>
                </c:pt>
                <c:pt idx="111">
                  <c:v>74.599999999999994</c:v>
                </c:pt>
                <c:pt idx="112">
                  <c:v>74.7</c:v>
                </c:pt>
                <c:pt idx="113">
                  <c:v>74.7</c:v>
                </c:pt>
                <c:pt idx="114">
                  <c:v>74.8</c:v>
                </c:pt>
                <c:pt idx="115">
                  <c:v>74.8</c:v>
                </c:pt>
                <c:pt idx="116">
                  <c:v>74.7</c:v>
                </c:pt>
                <c:pt idx="117">
                  <c:v>74.7</c:v>
                </c:pt>
                <c:pt idx="118">
                  <c:v>74.7</c:v>
                </c:pt>
                <c:pt idx="119">
                  <c:v>74.8</c:v>
                </c:pt>
                <c:pt idx="120">
                  <c:v>74.900000000000006</c:v>
                </c:pt>
                <c:pt idx="121">
                  <c:v>74.900000000000006</c:v>
                </c:pt>
                <c:pt idx="122">
                  <c:v>74.900000000000006</c:v>
                </c:pt>
                <c:pt idx="123">
                  <c:v>75</c:v>
                </c:pt>
                <c:pt idx="124">
                  <c:v>74.900000000000006</c:v>
                </c:pt>
                <c:pt idx="125">
                  <c:v>74.900000000000006</c:v>
                </c:pt>
                <c:pt idx="126">
                  <c:v>74.900000000000006</c:v>
                </c:pt>
                <c:pt idx="127">
                  <c:v>74.900000000000006</c:v>
                </c:pt>
                <c:pt idx="128">
                  <c:v>75</c:v>
                </c:pt>
                <c:pt idx="129">
                  <c:v>75.2</c:v>
                </c:pt>
                <c:pt idx="130">
                  <c:v>75.3</c:v>
                </c:pt>
                <c:pt idx="131">
                  <c:v>75.5</c:v>
                </c:pt>
                <c:pt idx="132">
                  <c:v>75.599999999999994</c:v>
                </c:pt>
                <c:pt idx="133">
                  <c:v>75.7</c:v>
                </c:pt>
                <c:pt idx="134">
                  <c:v>75.7</c:v>
                </c:pt>
                <c:pt idx="135">
                  <c:v>75.599999999999994</c:v>
                </c:pt>
                <c:pt idx="136">
                  <c:v>75.400000000000006</c:v>
                </c:pt>
                <c:pt idx="137">
                  <c:v>75.3</c:v>
                </c:pt>
                <c:pt idx="138">
                  <c:v>75.2</c:v>
                </c:pt>
                <c:pt idx="139">
                  <c:v>75.099999999999994</c:v>
                </c:pt>
                <c:pt idx="140">
                  <c:v>75.099999999999994</c:v>
                </c:pt>
                <c:pt idx="141">
                  <c:v>75.099999999999994</c:v>
                </c:pt>
                <c:pt idx="142">
                  <c:v>75.099999999999994</c:v>
                </c:pt>
                <c:pt idx="143">
                  <c:v>75.099999999999994</c:v>
                </c:pt>
                <c:pt idx="144">
                  <c:v>75.2</c:v>
                </c:pt>
                <c:pt idx="145">
                  <c:v>75.2</c:v>
                </c:pt>
                <c:pt idx="146">
                  <c:v>75.099999999999994</c:v>
                </c:pt>
                <c:pt idx="147">
                  <c:v>75.2</c:v>
                </c:pt>
                <c:pt idx="148">
                  <c:v>75.2</c:v>
                </c:pt>
                <c:pt idx="149">
                  <c:v>75.2</c:v>
                </c:pt>
                <c:pt idx="150">
                  <c:v>75.2</c:v>
                </c:pt>
                <c:pt idx="151">
                  <c:v>75.2</c:v>
                </c:pt>
                <c:pt idx="152">
                  <c:v>75.2</c:v>
                </c:pt>
                <c:pt idx="153">
                  <c:v>75.099999999999994</c:v>
                </c:pt>
                <c:pt idx="154">
                  <c:v>75.099999999999994</c:v>
                </c:pt>
                <c:pt idx="155">
                  <c:v>75</c:v>
                </c:pt>
                <c:pt idx="156">
                  <c:v>75</c:v>
                </c:pt>
                <c:pt idx="157">
                  <c:v>75</c:v>
                </c:pt>
                <c:pt idx="158">
                  <c:v>75.099999999999994</c:v>
                </c:pt>
                <c:pt idx="159">
                  <c:v>75.099999999999994</c:v>
                </c:pt>
                <c:pt idx="160">
                  <c:v>75.099999999999994</c:v>
                </c:pt>
                <c:pt idx="161">
                  <c:v>75.099999999999994</c:v>
                </c:pt>
                <c:pt idx="162">
                  <c:v>75</c:v>
                </c:pt>
                <c:pt idx="163">
                  <c:v>74.900000000000006</c:v>
                </c:pt>
                <c:pt idx="164">
                  <c:v>74.8</c:v>
                </c:pt>
                <c:pt idx="165">
                  <c:v>74.8</c:v>
                </c:pt>
                <c:pt idx="166">
                  <c:v>74.7</c:v>
                </c:pt>
                <c:pt idx="167">
                  <c:v>74.7</c:v>
                </c:pt>
                <c:pt idx="168">
                  <c:v>74.7</c:v>
                </c:pt>
                <c:pt idx="169">
                  <c:v>74.599999999999994</c:v>
                </c:pt>
                <c:pt idx="170">
                  <c:v>74.5</c:v>
                </c:pt>
                <c:pt idx="171">
                  <c:v>74.5</c:v>
                </c:pt>
                <c:pt idx="172">
                  <c:v>74.400000000000006</c:v>
                </c:pt>
                <c:pt idx="173">
                  <c:v>74.3</c:v>
                </c:pt>
                <c:pt idx="174">
                  <c:v>74.3</c:v>
                </c:pt>
                <c:pt idx="175">
                  <c:v>74.2</c:v>
                </c:pt>
                <c:pt idx="176">
                  <c:v>74.2</c:v>
                </c:pt>
                <c:pt idx="177">
                  <c:v>74.099999999999994</c:v>
                </c:pt>
                <c:pt idx="178">
                  <c:v>73.900000000000006</c:v>
                </c:pt>
                <c:pt idx="179">
                  <c:v>73.7</c:v>
                </c:pt>
                <c:pt idx="180">
                  <c:v>73.599999999999994</c:v>
                </c:pt>
                <c:pt idx="181">
                  <c:v>73.5</c:v>
                </c:pt>
                <c:pt idx="182">
                  <c:v>73.5</c:v>
                </c:pt>
                <c:pt idx="183">
                  <c:v>73.5</c:v>
                </c:pt>
                <c:pt idx="184">
                  <c:v>73.5</c:v>
                </c:pt>
                <c:pt idx="185">
                  <c:v>73.5</c:v>
                </c:pt>
                <c:pt idx="186">
                  <c:v>73.400000000000006</c:v>
                </c:pt>
                <c:pt idx="187">
                  <c:v>73.3</c:v>
                </c:pt>
                <c:pt idx="188">
                  <c:v>73.2</c:v>
                </c:pt>
                <c:pt idx="189">
                  <c:v>73.099999999999994</c:v>
                </c:pt>
                <c:pt idx="190">
                  <c:v>73.099999999999994</c:v>
                </c:pt>
                <c:pt idx="191">
                  <c:v>73.099999999999994</c:v>
                </c:pt>
                <c:pt idx="192">
                  <c:v>73</c:v>
                </c:pt>
                <c:pt idx="193">
                  <c:v>72.900000000000006</c:v>
                </c:pt>
                <c:pt idx="194">
                  <c:v>72.900000000000006</c:v>
                </c:pt>
                <c:pt idx="195">
                  <c:v>72.8</c:v>
                </c:pt>
                <c:pt idx="196">
                  <c:v>72.7</c:v>
                </c:pt>
                <c:pt idx="197">
                  <c:v>72.599999999999994</c:v>
                </c:pt>
                <c:pt idx="198">
                  <c:v>72.599999999999994</c:v>
                </c:pt>
                <c:pt idx="199">
                  <c:v>72.599999999999994</c:v>
                </c:pt>
                <c:pt idx="200">
                  <c:v>72.7</c:v>
                </c:pt>
                <c:pt idx="201">
                  <c:v>72.7</c:v>
                </c:pt>
                <c:pt idx="202">
                  <c:v>72.8</c:v>
                </c:pt>
                <c:pt idx="203">
                  <c:v>72.8</c:v>
                </c:pt>
                <c:pt idx="204">
                  <c:v>72.7</c:v>
                </c:pt>
                <c:pt idx="205">
                  <c:v>72.599999999999994</c:v>
                </c:pt>
                <c:pt idx="206">
                  <c:v>72.5</c:v>
                </c:pt>
                <c:pt idx="207">
                  <c:v>72.400000000000006</c:v>
                </c:pt>
                <c:pt idx="208">
                  <c:v>72.3</c:v>
                </c:pt>
                <c:pt idx="209">
                  <c:v>72.2</c:v>
                </c:pt>
                <c:pt idx="210">
                  <c:v>72.2</c:v>
                </c:pt>
                <c:pt idx="211">
                  <c:v>72.099999999999994</c:v>
                </c:pt>
                <c:pt idx="212">
                  <c:v>72</c:v>
                </c:pt>
                <c:pt idx="213">
                  <c:v>72</c:v>
                </c:pt>
                <c:pt idx="214">
                  <c:v>71.900000000000006</c:v>
                </c:pt>
                <c:pt idx="215">
                  <c:v>71.900000000000006</c:v>
                </c:pt>
                <c:pt idx="216">
                  <c:v>71.8</c:v>
                </c:pt>
                <c:pt idx="217">
                  <c:v>71.8</c:v>
                </c:pt>
                <c:pt idx="218">
                  <c:v>71.8</c:v>
                </c:pt>
                <c:pt idx="219">
                  <c:v>71.8</c:v>
                </c:pt>
                <c:pt idx="220">
                  <c:v>71.8</c:v>
                </c:pt>
                <c:pt idx="221">
                  <c:v>71.900000000000006</c:v>
                </c:pt>
                <c:pt idx="222">
                  <c:v>72</c:v>
                </c:pt>
                <c:pt idx="223">
                  <c:v>72.099999999999994</c:v>
                </c:pt>
                <c:pt idx="224">
                  <c:v>72.099999999999994</c:v>
                </c:pt>
                <c:pt idx="225">
                  <c:v>72.099999999999994</c:v>
                </c:pt>
                <c:pt idx="226">
                  <c:v>72.2</c:v>
                </c:pt>
                <c:pt idx="227">
                  <c:v>72.2</c:v>
                </c:pt>
                <c:pt idx="228">
                  <c:v>72.099999999999994</c:v>
                </c:pt>
                <c:pt idx="229">
                  <c:v>72.099999999999994</c:v>
                </c:pt>
                <c:pt idx="230">
                  <c:v>72.099999999999994</c:v>
                </c:pt>
                <c:pt idx="231">
                  <c:v>72.099999999999994</c:v>
                </c:pt>
                <c:pt idx="232">
                  <c:v>72.099999999999994</c:v>
                </c:pt>
                <c:pt idx="233">
                  <c:v>72</c:v>
                </c:pt>
                <c:pt idx="234">
                  <c:v>71.900000000000006</c:v>
                </c:pt>
                <c:pt idx="235">
                  <c:v>71.7</c:v>
                </c:pt>
                <c:pt idx="236">
                  <c:v>71.5</c:v>
                </c:pt>
                <c:pt idx="237">
                  <c:v>71.400000000000006</c:v>
                </c:pt>
                <c:pt idx="238">
                  <c:v>71.3</c:v>
                </c:pt>
                <c:pt idx="239">
                  <c:v>71.3</c:v>
                </c:pt>
                <c:pt idx="240">
                  <c:v>71.400000000000006</c:v>
                </c:pt>
                <c:pt idx="241">
                  <c:v>71.5</c:v>
                </c:pt>
                <c:pt idx="242">
                  <c:v>71.599999999999994</c:v>
                </c:pt>
                <c:pt idx="243">
                  <c:v>71.599999999999994</c:v>
                </c:pt>
                <c:pt idx="244">
                  <c:v>71.599999999999994</c:v>
                </c:pt>
                <c:pt idx="245">
                  <c:v>71.599999999999994</c:v>
                </c:pt>
                <c:pt idx="246">
                  <c:v>71.5</c:v>
                </c:pt>
                <c:pt idx="247">
                  <c:v>71.400000000000006</c:v>
                </c:pt>
                <c:pt idx="248">
                  <c:v>71.400000000000006</c:v>
                </c:pt>
                <c:pt idx="249">
                  <c:v>71.3</c:v>
                </c:pt>
                <c:pt idx="250">
                  <c:v>71.3</c:v>
                </c:pt>
                <c:pt idx="251">
                  <c:v>71.2</c:v>
                </c:pt>
                <c:pt idx="252">
                  <c:v>71.2</c:v>
                </c:pt>
                <c:pt idx="253">
                  <c:v>71.2</c:v>
                </c:pt>
                <c:pt idx="254">
                  <c:v>71.2</c:v>
                </c:pt>
                <c:pt idx="255">
                  <c:v>71.2</c:v>
                </c:pt>
                <c:pt idx="256">
                  <c:v>71.2</c:v>
                </c:pt>
                <c:pt idx="257">
                  <c:v>71.2</c:v>
                </c:pt>
                <c:pt idx="258">
                  <c:v>71.2</c:v>
                </c:pt>
                <c:pt idx="259">
                  <c:v>71.2</c:v>
                </c:pt>
                <c:pt idx="260">
                  <c:v>71.099999999999994</c:v>
                </c:pt>
                <c:pt idx="261">
                  <c:v>71</c:v>
                </c:pt>
                <c:pt idx="262">
                  <c:v>70.900000000000006</c:v>
                </c:pt>
                <c:pt idx="263">
                  <c:v>70.8</c:v>
                </c:pt>
                <c:pt idx="264">
                  <c:v>70.7</c:v>
                </c:pt>
                <c:pt idx="265">
                  <c:v>70.599999999999994</c:v>
                </c:pt>
                <c:pt idx="266">
                  <c:v>70.5</c:v>
                </c:pt>
                <c:pt idx="267">
                  <c:v>70.5</c:v>
                </c:pt>
                <c:pt idx="268">
                  <c:v>70.400000000000006</c:v>
                </c:pt>
                <c:pt idx="269">
                  <c:v>70.400000000000006</c:v>
                </c:pt>
                <c:pt idx="270">
                  <c:v>70.400000000000006</c:v>
                </c:pt>
                <c:pt idx="271">
                  <c:v>70.400000000000006</c:v>
                </c:pt>
                <c:pt idx="272">
                  <c:v>70.5</c:v>
                </c:pt>
                <c:pt idx="273">
                  <c:v>70.5</c:v>
                </c:pt>
                <c:pt idx="274">
                  <c:v>70.599999999999994</c:v>
                </c:pt>
                <c:pt idx="275">
                  <c:v>70.599999999999994</c:v>
                </c:pt>
                <c:pt idx="276">
                  <c:v>70.5</c:v>
                </c:pt>
                <c:pt idx="277">
                  <c:v>70.5</c:v>
                </c:pt>
                <c:pt idx="278">
                  <c:v>70.400000000000006</c:v>
                </c:pt>
                <c:pt idx="279">
                  <c:v>70.3</c:v>
                </c:pt>
                <c:pt idx="280">
                  <c:v>70.3</c:v>
                </c:pt>
                <c:pt idx="281">
                  <c:v>70.2</c:v>
                </c:pt>
                <c:pt idx="282">
                  <c:v>70.099999999999994</c:v>
                </c:pt>
                <c:pt idx="283">
                  <c:v>70.099999999999994</c:v>
                </c:pt>
                <c:pt idx="284">
                  <c:v>70</c:v>
                </c:pt>
                <c:pt idx="285">
                  <c:v>70</c:v>
                </c:pt>
                <c:pt idx="286">
                  <c:v>70</c:v>
                </c:pt>
                <c:pt idx="287">
                  <c:v>70</c:v>
                </c:pt>
                <c:pt idx="288">
                  <c:v>70</c:v>
                </c:pt>
                <c:pt idx="289">
                  <c:v>70</c:v>
                </c:pt>
                <c:pt idx="290">
                  <c:v>70</c:v>
                </c:pt>
                <c:pt idx="291">
                  <c:v>70</c:v>
                </c:pt>
                <c:pt idx="292">
                  <c:v>70</c:v>
                </c:pt>
                <c:pt idx="293">
                  <c:v>70.099999999999994</c:v>
                </c:pt>
                <c:pt idx="294">
                  <c:v>70.099999999999994</c:v>
                </c:pt>
                <c:pt idx="295">
                  <c:v>70.099999999999994</c:v>
                </c:pt>
                <c:pt idx="296">
                  <c:v>70.2</c:v>
                </c:pt>
                <c:pt idx="297">
                  <c:v>70.2</c:v>
                </c:pt>
                <c:pt idx="298">
                  <c:v>70.099999999999994</c:v>
                </c:pt>
                <c:pt idx="299">
                  <c:v>70.099999999999994</c:v>
                </c:pt>
                <c:pt idx="300">
                  <c:v>70.099999999999994</c:v>
                </c:pt>
                <c:pt idx="301">
                  <c:v>70.099999999999994</c:v>
                </c:pt>
                <c:pt idx="302">
                  <c:v>70.2</c:v>
                </c:pt>
                <c:pt idx="303">
                  <c:v>70.2</c:v>
                </c:pt>
                <c:pt idx="304">
                  <c:v>70.3</c:v>
                </c:pt>
                <c:pt idx="305">
                  <c:v>70.3</c:v>
                </c:pt>
                <c:pt idx="306">
                  <c:v>70.2</c:v>
                </c:pt>
                <c:pt idx="307">
                  <c:v>70.2</c:v>
                </c:pt>
                <c:pt idx="308">
                  <c:v>70.099999999999994</c:v>
                </c:pt>
                <c:pt idx="309">
                  <c:v>70.099999999999994</c:v>
                </c:pt>
                <c:pt idx="310">
                  <c:v>70.2</c:v>
                </c:pt>
                <c:pt idx="311">
                  <c:v>70.2</c:v>
                </c:pt>
                <c:pt idx="312">
                  <c:v>70.3</c:v>
                </c:pt>
                <c:pt idx="313">
                  <c:v>70.3</c:v>
                </c:pt>
                <c:pt idx="314">
                  <c:v>70.2</c:v>
                </c:pt>
                <c:pt idx="315">
                  <c:v>70.099999999999994</c:v>
                </c:pt>
                <c:pt idx="316">
                  <c:v>70</c:v>
                </c:pt>
                <c:pt idx="317">
                  <c:v>70</c:v>
                </c:pt>
                <c:pt idx="318">
                  <c:v>69.900000000000006</c:v>
                </c:pt>
                <c:pt idx="319">
                  <c:v>69.900000000000006</c:v>
                </c:pt>
                <c:pt idx="320">
                  <c:v>69.900000000000006</c:v>
                </c:pt>
                <c:pt idx="321">
                  <c:v>69.900000000000006</c:v>
                </c:pt>
                <c:pt idx="322">
                  <c:v>69.900000000000006</c:v>
                </c:pt>
                <c:pt idx="323">
                  <c:v>69.900000000000006</c:v>
                </c:pt>
                <c:pt idx="324">
                  <c:v>70</c:v>
                </c:pt>
                <c:pt idx="325">
                  <c:v>70.099999999999994</c:v>
                </c:pt>
                <c:pt idx="326">
                  <c:v>70.099999999999994</c:v>
                </c:pt>
                <c:pt idx="327">
                  <c:v>70.2</c:v>
                </c:pt>
                <c:pt idx="328">
                  <c:v>70.2</c:v>
                </c:pt>
                <c:pt idx="329">
                  <c:v>70.2</c:v>
                </c:pt>
                <c:pt idx="330">
                  <c:v>70.2</c:v>
                </c:pt>
                <c:pt idx="331">
                  <c:v>70.2</c:v>
                </c:pt>
                <c:pt idx="332">
                  <c:v>70.099999999999994</c:v>
                </c:pt>
                <c:pt idx="333">
                  <c:v>70</c:v>
                </c:pt>
                <c:pt idx="334">
                  <c:v>70</c:v>
                </c:pt>
                <c:pt idx="335">
                  <c:v>69.900000000000006</c:v>
                </c:pt>
                <c:pt idx="336">
                  <c:v>69.7</c:v>
                </c:pt>
                <c:pt idx="337">
                  <c:v>69.7</c:v>
                </c:pt>
                <c:pt idx="338">
                  <c:v>69.7</c:v>
                </c:pt>
                <c:pt idx="339">
                  <c:v>69.7</c:v>
                </c:pt>
                <c:pt idx="340">
                  <c:v>69.7</c:v>
                </c:pt>
                <c:pt idx="341">
                  <c:v>69.599999999999994</c:v>
                </c:pt>
                <c:pt idx="342">
                  <c:v>69.5</c:v>
                </c:pt>
                <c:pt idx="343">
                  <c:v>69.5</c:v>
                </c:pt>
                <c:pt idx="344">
                  <c:v>69.400000000000006</c:v>
                </c:pt>
                <c:pt idx="345">
                  <c:v>69.5</c:v>
                </c:pt>
                <c:pt idx="346">
                  <c:v>69.5</c:v>
                </c:pt>
                <c:pt idx="347">
                  <c:v>69.599999999999994</c:v>
                </c:pt>
                <c:pt idx="348" formatCode="#0.0">
                  <c:v>69.599999999999994</c:v>
                </c:pt>
                <c:pt idx="349" formatCode="#0.0">
                  <c:v>69.7</c:v>
                </c:pt>
                <c:pt idx="350" formatCode="#0.0">
                  <c:v>69.7</c:v>
                </c:pt>
                <c:pt idx="351" formatCode="#0.0">
                  <c:v>69.7</c:v>
                </c:pt>
                <c:pt idx="352" formatCode="#0.0">
                  <c:v>69.7</c:v>
                </c:pt>
                <c:pt idx="353" formatCode="#0.0">
                  <c:v>69.8</c:v>
                </c:pt>
                <c:pt idx="354" formatCode="#0.0">
                  <c:v>69.8</c:v>
                </c:pt>
                <c:pt idx="355" formatCode="#0.0">
                  <c:v>69.900000000000006</c:v>
                </c:pt>
                <c:pt idx="356" formatCode="#0.0">
                  <c:v>69.900000000000006</c:v>
                </c:pt>
                <c:pt idx="357" formatCode="#0.0">
                  <c:v>69.900000000000006</c:v>
                </c:pt>
                <c:pt idx="358" formatCode="#0.0">
                  <c:v>70</c:v>
                </c:pt>
                <c:pt idx="359" formatCode="#0.0">
                  <c:v>70</c:v>
                </c:pt>
                <c:pt idx="360" formatCode="#0.0">
                  <c:v>70</c:v>
                </c:pt>
                <c:pt idx="361" formatCode="#0.0">
                  <c:v>69.900000000000006</c:v>
                </c:pt>
                <c:pt idx="362" formatCode="#0.0">
                  <c:v>69.8</c:v>
                </c:pt>
                <c:pt idx="363" formatCode="#0.0">
                  <c:v>67.7</c:v>
                </c:pt>
                <c:pt idx="364" formatCode="#0.0">
                  <c:v>69.2</c:v>
                </c:pt>
                <c:pt idx="365" formatCode="#0.0">
                  <c:v>72</c:v>
                </c:pt>
                <c:pt idx="366" formatCode="#0.0">
                  <c:v>71.400000000000006</c:v>
                </c:pt>
                <c:pt idx="367" formatCode="#0.0">
                  <c:v>70.7</c:v>
                </c:pt>
                <c:pt idx="368" formatCode="#0.0">
                  <c:v>70.2</c:v>
                </c:pt>
                <c:pt idx="369" formatCode="#0.0">
                  <c:v>69.5</c:v>
                </c:pt>
                <c:pt idx="370" formatCode="#0.0">
                  <c:v>68.900000000000006</c:v>
                </c:pt>
                <c:pt idx="371" formatCode="#0.0">
                  <c:v>68.400000000000006</c:v>
                </c:pt>
                <c:pt idx="372" formatCode="#0.0">
                  <c:v>67.900000000000006</c:v>
                </c:pt>
                <c:pt idx="373" formatCode="#0.0">
                  <c:v>67.599999999999994</c:v>
                </c:pt>
                <c:pt idx="374" formatCode="#0.0">
                  <c:v>67.5</c:v>
                </c:pt>
                <c:pt idx="375" formatCode="#0.0">
                  <c:v>67.5</c:v>
                </c:pt>
                <c:pt idx="376" formatCode="#0.0">
                  <c:v>67.5</c:v>
                </c:pt>
                <c:pt idx="377" formatCode="#0.0">
                  <c:v>67.5</c:v>
                </c:pt>
                <c:pt idx="378" formatCode="#0.0">
                  <c:v>67.400000000000006</c:v>
                </c:pt>
                <c:pt idx="379" formatCode="#0.0">
                  <c:v>67.400000000000006</c:v>
                </c:pt>
                <c:pt idx="380" formatCode="#0.0">
                  <c:v>67.3</c:v>
                </c:pt>
                <c:pt idx="381" formatCode="#0.0">
                  <c:v>67.400000000000006</c:v>
                </c:pt>
                <c:pt idx="382" formatCode="#0.0">
                  <c:v>67.5</c:v>
                </c:pt>
                <c:pt idx="383" formatCode="#0.0">
                  <c:v>67.599999999999994</c:v>
                </c:pt>
                <c:pt idx="384" formatCode="#0.0">
                  <c:v>67.8</c:v>
                </c:pt>
                <c:pt idx="385" formatCode="#0.0">
                  <c:v>67.900000000000006</c:v>
                </c:pt>
                <c:pt idx="386" formatCode="#0.0">
                  <c:v>68</c:v>
                </c:pt>
                <c:pt idx="387" formatCode="#0.0">
                  <c:v>68.099999999999994</c:v>
                </c:pt>
                <c:pt idx="388" formatCode="#0.0">
                  <c:v>68.099999999999994</c:v>
                </c:pt>
                <c:pt idx="389" formatCode="#0.0">
                  <c:v>68.2</c:v>
                </c:pt>
                <c:pt idx="390" formatCode="#0.0">
                  <c:v>68.2</c:v>
                </c:pt>
                <c:pt idx="391" formatCode="#0.0">
                  <c:v>68.3</c:v>
                </c:pt>
                <c:pt idx="392" formatCode="#0.0">
                  <c:v>68.2</c:v>
                </c:pt>
                <c:pt idx="393" formatCode="#0.0">
                  <c:v>68.2</c:v>
                </c:pt>
                <c:pt idx="394" formatCode="#0.0">
                  <c:v>68.099999999999994</c:v>
                </c:pt>
                <c:pt idx="395" formatCode="#0.0">
                  <c:v>68.099999999999994</c:v>
                </c:pt>
                <c:pt idx="396" formatCode="#0.0">
                  <c:v>68.099999999999994</c:v>
                </c:pt>
                <c:pt idx="397" formatCode="#0.0">
                  <c:v>68</c:v>
                </c:pt>
                <c:pt idx="398" formatCode="#0.0">
                  <c:v>68</c:v>
                </c:pt>
                <c:pt idx="399" formatCode="#0.0">
                  <c:v>68.099999999999994</c:v>
                </c:pt>
                <c:pt idx="400" formatCode="#0.0">
                  <c:v>68.2</c:v>
                </c:pt>
                <c:pt idx="401" formatCode="#0.0">
                  <c:v>68.400000000000006</c:v>
                </c:pt>
                <c:pt idx="402" formatCode="#0.0">
                  <c:v>68.5</c:v>
                </c:pt>
                <c:pt idx="403" formatCode="#0.0">
                  <c:v>68.5</c:v>
                </c:pt>
                <c:pt idx="404" formatCode="#0.0">
                  <c:v>68.5</c:v>
                </c:pt>
                <c:pt idx="405" formatCode="#0.0">
                  <c:v>68.5</c:v>
                </c:pt>
                <c:pt idx="406" formatCode="#0.0">
                  <c:v>68.3</c:v>
                </c:pt>
                <c:pt idx="407" formatCode="#0.0">
                  <c:v>68.099999999999994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B3-495F-B75C-310487C4B4C8}"/>
            </c:ext>
          </c:extLst>
        </c:ser>
        <c:ser>
          <c:idx val="2"/>
          <c:order val="1"/>
          <c:tx>
            <c:strRef>
              <c:f>LFP!$H$17</c:f>
              <c:strCache>
                <c:ptCount val="1"/>
                <c:pt idx="0">
                  <c:v>WI</c:v>
                </c:pt>
              </c:strCache>
            </c:strRef>
          </c:tx>
          <c:spPr>
            <a:ln w="889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LFP!$A$18:$A$425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LFP!$H$18:$H$425</c:f>
              <c:numCache>
                <c:formatCode>0.0</c:formatCode>
                <c:ptCount val="408"/>
                <c:pt idx="0">
                  <c:v>70.7</c:v>
                </c:pt>
                <c:pt idx="1">
                  <c:v>70.599999999999994</c:v>
                </c:pt>
                <c:pt idx="2">
                  <c:v>70.599999999999994</c:v>
                </c:pt>
                <c:pt idx="3">
                  <c:v>70.599999999999994</c:v>
                </c:pt>
                <c:pt idx="4">
                  <c:v>70.5</c:v>
                </c:pt>
                <c:pt idx="5">
                  <c:v>70.599999999999994</c:v>
                </c:pt>
                <c:pt idx="6">
                  <c:v>70.599999999999994</c:v>
                </c:pt>
                <c:pt idx="7">
                  <c:v>70.7</c:v>
                </c:pt>
                <c:pt idx="8">
                  <c:v>70.7</c:v>
                </c:pt>
                <c:pt idx="9">
                  <c:v>70.7</c:v>
                </c:pt>
                <c:pt idx="10">
                  <c:v>70.8</c:v>
                </c:pt>
                <c:pt idx="11">
                  <c:v>70.8</c:v>
                </c:pt>
                <c:pt idx="12">
                  <c:v>70.900000000000006</c:v>
                </c:pt>
                <c:pt idx="13">
                  <c:v>70.900000000000006</c:v>
                </c:pt>
                <c:pt idx="14">
                  <c:v>70.900000000000006</c:v>
                </c:pt>
                <c:pt idx="15">
                  <c:v>70.8</c:v>
                </c:pt>
                <c:pt idx="16">
                  <c:v>70.7</c:v>
                </c:pt>
                <c:pt idx="17">
                  <c:v>70.599999999999994</c:v>
                </c:pt>
                <c:pt idx="18">
                  <c:v>70.5</c:v>
                </c:pt>
                <c:pt idx="19">
                  <c:v>70.5</c:v>
                </c:pt>
                <c:pt idx="20">
                  <c:v>70.5</c:v>
                </c:pt>
                <c:pt idx="21">
                  <c:v>70.5</c:v>
                </c:pt>
                <c:pt idx="22">
                  <c:v>70.5</c:v>
                </c:pt>
                <c:pt idx="23">
                  <c:v>70.599999999999994</c:v>
                </c:pt>
                <c:pt idx="24">
                  <c:v>70.7</c:v>
                </c:pt>
                <c:pt idx="25">
                  <c:v>70.8</c:v>
                </c:pt>
                <c:pt idx="26">
                  <c:v>71</c:v>
                </c:pt>
                <c:pt idx="27">
                  <c:v>71.3</c:v>
                </c:pt>
                <c:pt idx="28">
                  <c:v>71.599999999999994</c:v>
                </c:pt>
                <c:pt idx="29">
                  <c:v>71.8</c:v>
                </c:pt>
                <c:pt idx="30">
                  <c:v>72</c:v>
                </c:pt>
                <c:pt idx="31">
                  <c:v>72</c:v>
                </c:pt>
                <c:pt idx="32">
                  <c:v>72</c:v>
                </c:pt>
                <c:pt idx="33">
                  <c:v>72</c:v>
                </c:pt>
                <c:pt idx="34">
                  <c:v>71.8</c:v>
                </c:pt>
                <c:pt idx="35">
                  <c:v>71.7</c:v>
                </c:pt>
                <c:pt idx="36">
                  <c:v>71.599999999999994</c:v>
                </c:pt>
                <c:pt idx="37">
                  <c:v>71.599999999999994</c:v>
                </c:pt>
                <c:pt idx="38">
                  <c:v>71.599999999999994</c:v>
                </c:pt>
                <c:pt idx="39">
                  <c:v>71.7</c:v>
                </c:pt>
                <c:pt idx="40">
                  <c:v>71.8</c:v>
                </c:pt>
                <c:pt idx="41">
                  <c:v>71.900000000000006</c:v>
                </c:pt>
                <c:pt idx="42">
                  <c:v>72</c:v>
                </c:pt>
                <c:pt idx="43">
                  <c:v>72.099999999999994</c:v>
                </c:pt>
                <c:pt idx="44">
                  <c:v>72.2</c:v>
                </c:pt>
                <c:pt idx="45">
                  <c:v>72.3</c:v>
                </c:pt>
                <c:pt idx="46">
                  <c:v>72.5</c:v>
                </c:pt>
                <c:pt idx="47">
                  <c:v>72.7</c:v>
                </c:pt>
                <c:pt idx="48">
                  <c:v>72.900000000000006</c:v>
                </c:pt>
                <c:pt idx="49">
                  <c:v>73</c:v>
                </c:pt>
                <c:pt idx="50">
                  <c:v>73</c:v>
                </c:pt>
                <c:pt idx="51">
                  <c:v>72.900000000000006</c:v>
                </c:pt>
                <c:pt idx="52">
                  <c:v>72.900000000000006</c:v>
                </c:pt>
                <c:pt idx="53">
                  <c:v>72.900000000000006</c:v>
                </c:pt>
                <c:pt idx="54">
                  <c:v>73</c:v>
                </c:pt>
                <c:pt idx="55">
                  <c:v>73.099999999999994</c:v>
                </c:pt>
                <c:pt idx="56">
                  <c:v>73.2</c:v>
                </c:pt>
                <c:pt idx="57">
                  <c:v>73.3</c:v>
                </c:pt>
                <c:pt idx="58">
                  <c:v>73.3</c:v>
                </c:pt>
                <c:pt idx="59">
                  <c:v>73.400000000000006</c:v>
                </c:pt>
                <c:pt idx="60">
                  <c:v>73.400000000000006</c:v>
                </c:pt>
                <c:pt idx="61">
                  <c:v>73.400000000000006</c:v>
                </c:pt>
                <c:pt idx="62">
                  <c:v>73.400000000000006</c:v>
                </c:pt>
                <c:pt idx="63">
                  <c:v>73.400000000000006</c:v>
                </c:pt>
                <c:pt idx="64">
                  <c:v>73.5</c:v>
                </c:pt>
                <c:pt idx="65">
                  <c:v>73.5</c:v>
                </c:pt>
                <c:pt idx="66">
                  <c:v>73.5</c:v>
                </c:pt>
                <c:pt idx="67">
                  <c:v>73.5</c:v>
                </c:pt>
                <c:pt idx="68">
                  <c:v>73.5</c:v>
                </c:pt>
                <c:pt idx="69">
                  <c:v>73.5</c:v>
                </c:pt>
                <c:pt idx="70">
                  <c:v>73.5</c:v>
                </c:pt>
                <c:pt idx="71">
                  <c:v>73.599999999999994</c:v>
                </c:pt>
                <c:pt idx="72">
                  <c:v>73.7</c:v>
                </c:pt>
                <c:pt idx="73">
                  <c:v>73.8</c:v>
                </c:pt>
                <c:pt idx="74">
                  <c:v>73.900000000000006</c:v>
                </c:pt>
                <c:pt idx="75">
                  <c:v>74</c:v>
                </c:pt>
                <c:pt idx="76">
                  <c:v>74</c:v>
                </c:pt>
                <c:pt idx="77">
                  <c:v>74</c:v>
                </c:pt>
                <c:pt idx="78">
                  <c:v>74</c:v>
                </c:pt>
                <c:pt idx="79">
                  <c:v>73.900000000000006</c:v>
                </c:pt>
                <c:pt idx="80">
                  <c:v>73.900000000000006</c:v>
                </c:pt>
                <c:pt idx="81">
                  <c:v>73.8</c:v>
                </c:pt>
                <c:pt idx="82">
                  <c:v>73.7</c:v>
                </c:pt>
                <c:pt idx="83">
                  <c:v>73.7</c:v>
                </c:pt>
                <c:pt idx="84">
                  <c:v>73.7</c:v>
                </c:pt>
                <c:pt idx="85">
                  <c:v>73.7</c:v>
                </c:pt>
                <c:pt idx="86">
                  <c:v>73.7</c:v>
                </c:pt>
                <c:pt idx="87">
                  <c:v>73.900000000000006</c:v>
                </c:pt>
                <c:pt idx="88">
                  <c:v>74</c:v>
                </c:pt>
                <c:pt idx="89">
                  <c:v>74.099999999999994</c:v>
                </c:pt>
                <c:pt idx="90">
                  <c:v>74.2</c:v>
                </c:pt>
                <c:pt idx="91">
                  <c:v>74.3</c:v>
                </c:pt>
                <c:pt idx="92">
                  <c:v>74.400000000000006</c:v>
                </c:pt>
                <c:pt idx="93">
                  <c:v>74.5</c:v>
                </c:pt>
                <c:pt idx="94">
                  <c:v>74.5</c:v>
                </c:pt>
                <c:pt idx="95">
                  <c:v>74.5</c:v>
                </c:pt>
                <c:pt idx="96">
                  <c:v>74.400000000000006</c:v>
                </c:pt>
                <c:pt idx="97">
                  <c:v>74.3</c:v>
                </c:pt>
                <c:pt idx="98">
                  <c:v>74.2</c:v>
                </c:pt>
                <c:pt idx="99">
                  <c:v>74.099999999999994</c:v>
                </c:pt>
                <c:pt idx="100">
                  <c:v>74</c:v>
                </c:pt>
                <c:pt idx="101">
                  <c:v>73.900000000000006</c:v>
                </c:pt>
                <c:pt idx="102">
                  <c:v>73.900000000000006</c:v>
                </c:pt>
                <c:pt idx="103">
                  <c:v>73.8</c:v>
                </c:pt>
                <c:pt idx="104">
                  <c:v>73.7</c:v>
                </c:pt>
                <c:pt idx="105">
                  <c:v>73.7</c:v>
                </c:pt>
                <c:pt idx="106">
                  <c:v>73.599999999999994</c:v>
                </c:pt>
                <c:pt idx="107">
                  <c:v>73.400000000000006</c:v>
                </c:pt>
                <c:pt idx="108">
                  <c:v>73.3</c:v>
                </c:pt>
                <c:pt idx="109">
                  <c:v>73.2</c:v>
                </c:pt>
                <c:pt idx="110">
                  <c:v>73.099999999999994</c:v>
                </c:pt>
                <c:pt idx="111">
                  <c:v>73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73.099999999999994</c:v>
                </c:pt>
                <c:pt idx="116">
                  <c:v>73.099999999999994</c:v>
                </c:pt>
                <c:pt idx="117">
                  <c:v>73.099999999999994</c:v>
                </c:pt>
                <c:pt idx="118">
                  <c:v>73.099999999999994</c:v>
                </c:pt>
                <c:pt idx="119">
                  <c:v>73.099999999999994</c:v>
                </c:pt>
                <c:pt idx="120">
                  <c:v>73.099999999999994</c:v>
                </c:pt>
                <c:pt idx="121">
                  <c:v>73.2</c:v>
                </c:pt>
                <c:pt idx="122">
                  <c:v>73.2</c:v>
                </c:pt>
                <c:pt idx="123">
                  <c:v>73.2</c:v>
                </c:pt>
                <c:pt idx="124">
                  <c:v>73.099999999999994</c:v>
                </c:pt>
                <c:pt idx="125">
                  <c:v>73.099999999999994</c:v>
                </c:pt>
                <c:pt idx="126">
                  <c:v>73</c:v>
                </c:pt>
                <c:pt idx="127">
                  <c:v>73</c:v>
                </c:pt>
                <c:pt idx="128">
                  <c:v>73</c:v>
                </c:pt>
                <c:pt idx="129">
                  <c:v>73</c:v>
                </c:pt>
                <c:pt idx="130">
                  <c:v>73.099999999999994</c:v>
                </c:pt>
                <c:pt idx="131">
                  <c:v>73.2</c:v>
                </c:pt>
                <c:pt idx="132">
                  <c:v>73.3</c:v>
                </c:pt>
                <c:pt idx="133">
                  <c:v>73.400000000000006</c:v>
                </c:pt>
                <c:pt idx="134">
                  <c:v>73.400000000000006</c:v>
                </c:pt>
                <c:pt idx="135">
                  <c:v>73.400000000000006</c:v>
                </c:pt>
                <c:pt idx="136">
                  <c:v>73.3</c:v>
                </c:pt>
                <c:pt idx="137">
                  <c:v>73.2</c:v>
                </c:pt>
                <c:pt idx="138">
                  <c:v>73.099999999999994</c:v>
                </c:pt>
                <c:pt idx="139">
                  <c:v>73</c:v>
                </c:pt>
                <c:pt idx="140">
                  <c:v>72.900000000000006</c:v>
                </c:pt>
                <c:pt idx="141">
                  <c:v>72.8</c:v>
                </c:pt>
                <c:pt idx="142">
                  <c:v>72.8</c:v>
                </c:pt>
                <c:pt idx="143">
                  <c:v>72.7</c:v>
                </c:pt>
                <c:pt idx="144">
                  <c:v>72.599999999999994</c:v>
                </c:pt>
                <c:pt idx="145">
                  <c:v>72.599999999999994</c:v>
                </c:pt>
                <c:pt idx="146">
                  <c:v>72.5</c:v>
                </c:pt>
                <c:pt idx="147">
                  <c:v>72.400000000000006</c:v>
                </c:pt>
                <c:pt idx="148">
                  <c:v>72.3</c:v>
                </c:pt>
                <c:pt idx="149">
                  <c:v>72.3</c:v>
                </c:pt>
                <c:pt idx="150">
                  <c:v>72.2</c:v>
                </c:pt>
                <c:pt idx="151">
                  <c:v>72.2</c:v>
                </c:pt>
                <c:pt idx="152">
                  <c:v>72.2</c:v>
                </c:pt>
                <c:pt idx="153">
                  <c:v>72.3</c:v>
                </c:pt>
                <c:pt idx="154">
                  <c:v>72.3</c:v>
                </c:pt>
                <c:pt idx="155">
                  <c:v>72.400000000000006</c:v>
                </c:pt>
                <c:pt idx="156">
                  <c:v>72.5</c:v>
                </c:pt>
                <c:pt idx="157">
                  <c:v>72.599999999999994</c:v>
                </c:pt>
                <c:pt idx="158">
                  <c:v>72.599999999999994</c:v>
                </c:pt>
                <c:pt idx="159">
                  <c:v>72.599999999999994</c:v>
                </c:pt>
                <c:pt idx="160">
                  <c:v>72.599999999999994</c:v>
                </c:pt>
                <c:pt idx="161">
                  <c:v>72.400000000000006</c:v>
                </c:pt>
                <c:pt idx="162">
                  <c:v>72.3</c:v>
                </c:pt>
                <c:pt idx="163">
                  <c:v>72.2</c:v>
                </c:pt>
                <c:pt idx="164">
                  <c:v>72.099999999999994</c:v>
                </c:pt>
                <c:pt idx="165">
                  <c:v>72</c:v>
                </c:pt>
                <c:pt idx="166">
                  <c:v>72</c:v>
                </c:pt>
                <c:pt idx="167">
                  <c:v>72</c:v>
                </c:pt>
                <c:pt idx="168">
                  <c:v>71.900000000000006</c:v>
                </c:pt>
                <c:pt idx="169">
                  <c:v>71.8</c:v>
                </c:pt>
                <c:pt idx="170">
                  <c:v>71.8</c:v>
                </c:pt>
                <c:pt idx="171">
                  <c:v>71.7</c:v>
                </c:pt>
                <c:pt idx="172">
                  <c:v>71.599999999999994</c:v>
                </c:pt>
                <c:pt idx="173">
                  <c:v>71.5</c:v>
                </c:pt>
                <c:pt idx="174">
                  <c:v>71.5</c:v>
                </c:pt>
                <c:pt idx="175">
                  <c:v>71.400000000000006</c:v>
                </c:pt>
                <c:pt idx="176">
                  <c:v>71.2</c:v>
                </c:pt>
                <c:pt idx="177">
                  <c:v>71.099999999999994</c:v>
                </c:pt>
                <c:pt idx="178">
                  <c:v>70.900000000000006</c:v>
                </c:pt>
                <c:pt idx="179">
                  <c:v>70.8</c:v>
                </c:pt>
                <c:pt idx="180">
                  <c:v>70.7</c:v>
                </c:pt>
                <c:pt idx="181">
                  <c:v>70.599999999999994</c:v>
                </c:pt>
                <c:pt idx="182">
                  <c:v>70.599999999999994</c:v>
                </c:pt>
                <c:pt idx="183">
                  <c:v>70.599999999999994</c:v>
                </c:pt>
                <c:pt idx="184">
                  <c:v>70.599999999999994</c:v>
                </c:pt>
                <c:pt idx="185">
                  <c:v>70.7</c:v>
                </c:pt>
                <c:pt idx="186">
                  <c:v>70.7</c:v>
                </c:pt>
                <c:pt idx="187">
                  <c:v>70.8</c:v>
                </c:pt>
                <c:pt idx="188">
                  <c:v>70.8</c:v>
                </c:pt>
                <c:pt idx="189">
                  <c:v>70.7</c:v>
                </c:pt>
                <c:pt idx="190">
                  <c:v>70.7</c:v>
                </c:pt>
                <c:pt idx="191">
                  <c:v>70.7</c:v>
                </c:pt>
                <c:pt idx="192">
                  <c:v>70.7</c:v>
                </c:pt>
                <c:pt idx="193">
                  <c:v>70.7</c:v>
                </c:pt>
                <c:pt idx="194">
                  <c:v>70.7</c:v>
                </c:pt>
                <c:pt idx="195">
                  <c:v>70.8</c:v>
                </c:pt>
                <c:pt idx="196">
                  <c:v>70.8</c:v>
                </c:pt>
                <c:pt idx="197">
                  <c:v>70.900000000000006</c:v>
                </c:pt>
                <c:pt idx="198">
                  <c:v>71</c:v>
                </c:pt>
                <c:pt idx="199">
                  <c:v>71</c:v>
                </c:pt>
                <c:pt idx="200">
                  <c:v>71.099999999999994</c:v>
                </c:pt>
                <c:pt idx="201">
                  <c:v>71.099999999999994</c:v>
                </c:pt>
                <c:pt idx="202">
                  <c:v>71.099999999999994</c:v>
                </c:pt>
                <c:pt idx="203">
                  <c:v>71.099999999999994</c:v>
                </c:pt>
                <c:pt idx="204">
                  <c:v>71.099999999999994</c:v>
                </c:pt>
                <c:pt idx="205">
                  <c:v>71</c:v>
                </c:pt>
                <c:pt idx="206">
                  <c:v>71</c:v>
                </c:pt>
                <c:pt idx="207">
                  <c:v>70.900000000000006</c:v>
                </c:pt>
                <c:pt idx="208">
                  <c:v>70.8</c:v>
                </c:pt>
                <c:pt idx="209">
                  <c:v>70.8</c:v>
                </c:pt>
                <c:pt idx="210">
                  <c:v>70.8</c:v>
                </c:pt>
                <c:pt idx="211">
                  <c:v>70.8</c:v>
                </c:pt>
                <c:pt idx="212">
                  <c:v>70.8</c:v>
                </c:pt>
                <c:pt idx="213">
                  <c:v>70.8</c:v>
                </c:pt>
                <c:pt idx="214">
                  <c:v>70.7</c:v>
                </c:pt>
                <c:pt idx="215">
                  <c:v>70.7</c:v>
                </c:pt>
                <c:pt idx="216">
                  <c:v>70.7</c:v>
                </c:pt>
                <c:pt idx="217">
                  <c:v>70.599999999999994</c:v>
                </c:pt>
                <c:pt idx="218">
                  <c:v>70.599999999999994</c:v>
                </c:pt>
                <c:pt idx="219">
                  <c:v>70.599999999999994</c:v>
                </c:pt>
                <c:pt idx="220">
                  <c:v>70.5</c:v>
                </c:pt>
                <c:pt idx="221">
                  <c:v>70.5</c:v>
                </c:pt>
                <c:pt idx="222">
                  <c:v>70.5</c:v>
                </c:pt>
                <c:pt idx="223">
                  <c:v>70.599999999999994</c:v>
                </c:pt>
                <c:pt idx="224">
                  <c:v>70.599999999999994</c:v>
                </c:pt>
                <c:pt idx="225">
                  <c:v>70.7</c:v>
                </c:pt>
                <c:pt idx="226">
                  <c:v>70.8</c:v>
                </c:pt>
                <c:pt idx="227">
                  <c:v>70.8</c:v>
                </c:pt>
                <c:pt idx="228">
                  <c:v>70.900000000000006</c:v>
                </c:pt>
                <c:pt idx="229">
                  <c:v>70.900000000000006</c:v>
                </c:pt>
                <c:pt idx="230">
                  <c:v>71</c:v>
                </c:pt>
                <c:pt idx="231">
                  <c:v>71</c:v>
                </c:pt>
                <c:pt idx="232">
                  <c:v>71</c:v>
                </c:pt>
                <c:pt idx="233">
                  <c:v>70.8</c:v>
                </c:pt>
                <c:pt idx="234">
                  <c:v>70.599999999999994</c:v>
                </c:pt>
                <c:pt idx="235">
                  <c:v>70.400000000000006</c:v>
                </c:pt>
                <c:pt idx="236">
                  <c:v>70.099999999999994</c:v>
                </c:pt>
                <c:pt idx="237">
                  <c:v>69.8</c:v>
                </c:pt>
                <c:pt idx="238">
                  <c:v>69.7</c:v>
                </c:pt>
                <c:pt idx="239">
                  <c:v>69.599999999999994</c:v>
                </c:pt>
                <c:pt idx="240">
                  <c:v>69.7</c:v>
                </c:pt>
                <c:pt idx="241">
                  <c:v>69.7</c:v>
                </c:pt>
                <c:pt idx="242">
                  <c:v>69.7</c:v>
                </c:pt>
                <c:pt idx="243">
                  <c:v>69.8</c:v>
                </c:pt>
                <c:pt idx="244">
                  <c:v>69.7</c:v>
                </c:pt>
                <c:pt idx="245">
                  <c:v>69.599999999999994</c:v>
                </c:pt>
                <c:pt idx="246">
                  <c:v>69.5</c:v>
                </c:pt>
                <c:pt idx="247">
                  <c:v>69.400000000000006</c:v>
                </c:pt>
                <c:pt idx="248">
                  <c:v>69.3</c:v>
                </c:pt>
                <c:pt idx="249">
                  <c:v>69.3</c:v>
                </c:pt>
                <c:pt idx="250">
                  <c:v>69.2</c:v>
                </c:pt>
                <c:pt idx="251">
                  <c:v>69.2</c:v>
                </c:pt>
                <c:pt idx="252">
                  <c:v>69.099999999999994</c:v>
                </c:pt>
                <c:pt idx="253">
                  <c:v>69</c:v>
                </c:pt>
                <c:pt idx="254">
                  <c:v>69</c:v>
                </c:pt>
                <c:pt idx="255">
                  <c:v>68.900000000000006</c:v>
                </c:pt>
                <c:pt idx="256">
                  <c:v>68.8</c:v>
                </c:pt>
                <c:pt idx="257">
                  <c:v>68.8</c:v>
                </c:pt>
                <c:pt idx="258">
                  <c:v>68.8</c:v>
                </c:pt>
                <c:pt idx="259">
                  <c:v>68.900000000000006</c:v>
                </c:pt>
                <c:pt idx="260">
                  <c:v>68.900000000000006</c:v>
                </c:pt>
                <c:pt idx="261">
                  <c:v>68.900000000000006</c:v>
                </c:pt>
                <c:pt idx="262">
                  <c:v>68.900000000000006</c:v>
                </c:pt>
                <c:pt idx="263">
                  <c:v>68.8</c:v>
                </c:pt>
                <c:pt idx="264">
                  <c:v>68.7</c:v>
                </c:pt>
                <c:pt idx="265">
                  <c:v>68.599999999999994</c:v>
                </c:pt>
                <c:pt idx="266">
                  <c:v>68.599999999999994</c:v>
                </c:pt>
                <c:pt idx="267">
                  <c:v>68.5</c:v>
                </c:pt>
                <c:pt idx="268">
                  <c:v>68.5</c:v>
                </c:pt>
                <c:pt idx="269">
                  <c:v>68.5</c:v>
                </c:pt>
                <c:pt idx="270">
                  <c:v>68.5</c:v>
                </c:pt>
                <c:pt idx="271">
                  <c:v>68.5</c:v>
                </c:pt>
                <c:pt idx="272">
                  <c:v>68.400000000000006</c:v>
                </c:pt>
                <c:pt idx="273">
                  <c:v>68.5</c:v>
                </c:pt>
                <c:pt idx="274">
                  <c:v>68.5</c:v>
                </c:pt>
                <c:pt idx="275">
                  <c:v>68.5</c:v>
                </c:pt>
                <c:pt idx="276">
                  <c:v>68.400000000000006</c:v>
                </c:pt>
                <c:pt idx="277">
                  <c:v>68.400000000000006</c:v>
                </c:pt>
                <c:pt idx="278">
                  <c:v>68.400000000000006</c:v>
                </c:pt>
                <c:pt idx="279">
                  <c:v>68.5</c:v>
                </c:pt>
                <c:pt idx="280">
                  <c:v>68.5</c:v>
                </c:pt>
                <c:pt idx="281">
                  <c:v>68.5</c:v>
                </c:pt>
                <c:pt idx="282">
                  <c:v>68.400000000000006</c:v>
                </c:pt>
                <c:pt idx="283">
                  <c:v>68.3</c:v>
                </c:pt>
                <c:pt idx="284">
                  <c:v>68.2</c:v>
                </c:pt>
                <c:pt idx="285">
                  <c:v>68.099999999999994</c:v>
                </c:pt>
                <c:pt idx="286">
                  <c:v>68</c:v>
                </c:pt>
                <c:pt idx="287">
                  <c:v>68</c:v>
                </c:pt>
                <c:pt idx="288">
                  <c:v>68</c:v>
                </c:pt>
                <c:pt idx="289">
                  <c:v>68</c:v>
                </c:pt>
                <c:pt idx="290">
                  <c:v>68</c:v>
                </c:pt>
                <c:pt idx="291">
                  <c:v>67.900000000000006</c:v>
                </c:pt>
                <c:pt idx="292">
                  <c:v>67.900000000000006</c:v>
                </c:pt>
                <c:pt idx="293">
                  <c:v>67.900000000000006</c:v>
                </c:pt>
                <c:pt idx="294">
                  <c:v>68</c:v>
                </c:pt>
                <c:pt idx="295">
                  <c:v>68</c:v>
                </c:pt>
                <c:pt idx="296">
                  <c:v>68.099999999999994</c:v>
                </c:pt>
                <c:pt idx="297">
                  <c:v>68.099999999999994</c:v>
                </c:pt>
                <c:pt idx="298">
                  <c:v>68</c:v>
                </c:pt>
                <c:pt idx="299">
                  <c:v>68</c:v>
                </c:pt>
                <c:pt idx="300">
                  <c:v>67.900000000000006</c:v>
                </c:pt>
                <c:pt idx="301">
                  <c:v>67.900000000000006</c:v>
                </c:pt>
                <c:pt idx="302">
                  <c:v>67.900000000000006</c:v>
                </c:pt>
                <c:pt idx="303">
                  <c:v>67.8</c:v>
                </c:pt>
                <c:pt idx="304">
                  <c:v>67.8</c:v>
                </c:pt>
                <c:pt idx="305">
                  <c:v>67.8</c:v>
                </c:pt>
                <c:pt idx="306">
                  <c:v>67.7</c:v>
                </c:pt>
                <c:pt idx="307">
                  <c:v>67.7</c:v>
                </c:pt>
                <c:pt idx="308">
                  <c:v>67.8</c:v>
                </c:pt>
                <c:pt idx="309">
                  <c:v>67.8</c:v>
                </c:pt>
                <c:pt idx="310">
                  <c:v>67.900000000000006</c:v>
                </c:pt>
                <c:pt idx="311">
                  <c:v>68.099999999999994</c:v>
                </c:pt>
                <c:pt idx="312">
                  <c:v>68.2</c:v>
                </c:pt>
                <c:pt idx="313">
                  <c:v>68.2</c:v>
                </c:pt>
                <c:pt idx="314">
                  <c:v>68.2</c:v>
                </c:pt>
                <c:pt idx="315">
                  <c:v>68.2</c:v>
                </c:pt>
                <c:pt idx="316">
                  <c:v>68.2</c:v>
                </c:pt>
                <c:pt idx="317">
                  <c:v>68.2</c:v>
                </c:pt>
                <c:pt idx="318">
                  <c:v>68.2</c:v>
                </c:pt>
                <c:pt idx="319">
                  <c:v>68.099999999999994</c:v>
                </c:pt>
                <c:pt idx="320">
                  <c:v>68.099999999999994</c:v>
                </c:pt>
                <c:pt idx="321">
                  <c:v>68</c:v>
                </c:pt>
                <c:pt idx="322">
                  <c:v>68</c:v>
                </c:pt>
                <c:pt idx="323">
                  <c:v>67.900000000000006</c:v>
                </c:pt>
                <c:pt idx="324">
                  <c:v>67.900000000000006</c:v>
                </c:pt>
                <c:pt idx="325">
                  <c:v>68</c:v>
                </c:pt>
                <c:pt idx="326">
                  <c:v>68</c:v>
                </c:pt>
                <c:pt idx="327">
                  <c:v>68.099999999999994</c:v>
                </c:pt>
                <c:pt idx="328">
                  <c:v>68.2</c:v>
                </c:pt>
                <c:pt idx="329">
                  <c:v>68.2</c:v>
                </c:pt>
                <c:pt idx="330">
                  <c:v>68.2</c:v>
                </c:pt>
                <c:pt idx="331">
                  <c:v>68.2</c:v>
                </c:pt>
                <c:pt idx="332">
                  <c:v>68.099999999999994</c:v>
                </c:pt>
                <c:pt idx="333">
                  <c:v>68</c:v>
                </c:pt>
                <c:pt idx="334">
                  <c:v>67.8</c:v>
                </c:pt>
                <c:pt idx="335">
                  <c:v>67.8</c:v>
                </c:pt>
                <c:pt idx="336">
                  <c:v>67.599999999999994</c:v>
                </c:pt>
                <c:pt idx="337">
                  <c:v>67.599999999999994</c:v>
                </c:pt>
                <c:pt idx="338">
                  <c:v>67.599999999999994</c:v>
                </c:pt>
                <c:pt idx="339">
                  <c:v>67.599999999999994</c:v>
                </c:pt>
                <c:pt idx="340">
                  <c:v>67.5</c:v>
                </c:pt>
                <c:pt idx="341">
                  <c:v>67.400000000000006</c:v>
                </c:pt>
                <c:pt idx="342">
                  <c:v>67.3</c:v>
                </c:pt>
                <c:pt idx="343">
                  <c:v>67.099999999999994</c:v>
                </c:pt>
                <c:pt idx="344">
                  <c:v>67</c:v>
                </c:pt>
                <c:pt idx="345">
                  <c:v>66.900000000000006</c:v>
                </c:pt>
                <c:pt idx="346">
                  <c:v>66.900000000000006</c:v>
                </c:pt>
                <c:pt idx="347">
                  <c:v>66.8</c:v>
                </c:pt>
                <c:pt idx="348" formatCode="#0.0">
                  <c:v>66.8</c:v>
                </c:pt>
                <c:pt idx="349" formatCode="#0.0">
                  <c:v>66.8</c:v>
                </c:pt>
                <c:pt idx="350" formatCode="#0.0">
                  <c:v>66.8</c:v>
                </c:pt>
                <c:pt idx="351" formatCode="#0.0">
                  <c:v>66.7</c:v>
                </c:pt>
                <c:pt idx="352" formatCode="#0.0">
                  <c:v>66.7</c:v>
                </c:pt>
                <c:pt idx="353" formatCode="#0.0">
                  <c:v>66.7</c:v>
                </c:pt>
                <c:pt idx="354" formatCode="#0.0">
                  <c:v>66.7</c:v>
                </c:pt>
                <c:pt idx="355" formatCode="#0.0">
                  <c:v>66.599999999999994</c:v>
                </c:pt>
                <c:pt idx="356" formatCode="#0.0">
                  <c:v>66.599999999999994</c:v>
                </c:pt>
                <c:pt idx="357" formatCode="#0.0">
                  <c:v>66.5</c:v>
                </c:pt>
                <c:pt idx="358" formatCode="#0.0">
                  <c:v>66.400000000000006</c:v>
                </c:pt>
                <c:pt idx="359" formatCode="#0.0">
                  <c:v>66.3</c:v>
                </c:pt>
                <c:pt idx="360" formatCode="#0.0">
                  <c:v>66.099999999999994</c:v>
                </c:pt>
                <c:pt idx="361" formatCode="#0.0">
                  <c:v>65.900000000000006</c:v>
                </c:pt>
                <c:pt idx="362" formatCode="#0.0">
                  <c:v>65.599999999999994</c:v>
                </c:pt>
                <c:pt idx="363" formatCode="#0.0">
                  <c:v>65.5</c:v>
                </c:pt>
                <c:pt idx="364" formatCode="#0.0">
                  <c:v>65.8</c:v>
                </c:pt>
                <c:pt idx="365" formatCode="#0.0">
                  <c:v>65.599999999999994</c:v>
                </c:pt>
                <c:pt idx="366" formatCode="#0.0">
                  <c:v>65.8</c:v>
                </c:pt>
                <c:pt idx="367" formatCode="#0.0">
                  <c:v>65.599999999999994</c:v>
                </c:pt>
                <c:pt idx="368" formatCode="#0.0">
                  <c:v>65.8</c:v>
                </c:pt>
                <c:pt idx="369" formatCode="#0.0">
                  <c:v>65.8</c:v>
                </c:pt>
                <c:pt idx="370" formatCode="#0.0">
                  <c:v>65.8</c:v>
                </c:pt>
                <c:pt idx="371" formatCode="#0.0">
                  <c:v>65.900000000000006</c:v>
                </c:pt>
                <c:pt idx="372" formatCode="#0.0">
                  <c:v>65.8</c:v>
                </c:pt>
                <c:pt idx="373" formatCode="#0.0">
                  <c:v>65.900000000000006</c:v>
                </c:pt>
                <c:pt idx="374" formatCode="#0.0">
                  <c:v>65.900000000000006</c:v>
                </c:pt>
                <c:pt idx="375" formatCode="#0.0">
                  <c:v>66</c:v>
                </c:pt>
                <c:pt idx="376" formatCode="#0.0">
                  <c:v>66</c:v>
                </c:pt>
                <c:pt idx="377" formatCode="#0.0">
                  <c:v>66</c:v>
                </c:pt>
                <c:pt idx="378" formatCode="#0.0">
                  <c:v>65.900000000000006</c:v>
                </c:pt>
                <c:pt idx="379" formatCode="#0.0">
                  <c:v>65.7</c:v>
                </c:pt>
                <c:pt idx="380" formatCode="#0.0">
                  <c:v>65.5</c:v>
                </c:pt>
                <c:pt idx="381" formatCode="#0.0">
                  <c:v>65.400000000000006</c:v>
                </c:pt>
                <c:pt idx="382" formatCode="#0.0">
                  <c:v>65.400000000000006</c:v>
                </c:pt>
                <c:pt idx="383" formatCode="#0.0">
                  <c:v>65.400000000000006</c:v>
                </c:pt>
                <c:pt idx="384" formatCode="#0.0">
                  <c:v>65.400000000000006</c:v>
                </c:pt>
                <c:pt idx="385" formatCode="#0.0">
                  <c:v>65.400000000000006</c:v>
                </c:pt>
                <c:pt idx="386" formatCode="#0.0">
                  <c:v>65.400000000000006</c:v>
                </c:pt>
                <c:pt idx="387" formatCode="#0.0">
                  <c:v>65.400000000000006</c:v>
                </c:pt>
                <c:pt idx="388" formatCode="#0.0">
                  <c:v>65.3</c:v>
                </c:pt>
                <c:pt idx="389" formatCode="#0.0">
                  <c:v>65.2</c:v>
                </c:pt>
                <c:pt idx="390" formatCode="#0.0">
                  <c:v>65</c:v>
                </c:pt>
                <c:pt idx="391" formatCode="#0.0">
                  <c:v>64.8</c:v>
                </c:pt>
                <c:pt idx="392" formatCode="#0.0">
                  <c:v>64.7</c:v>
                </c:pt>
                <c:pt idx="393" formatCode="#0.0">
                  <c:v>64.599999999999994</c:v>
                </c:pt>
                <c:pt idx="394" formatCode="#0.0">
                  <c:v>64.599999999999994</c:v>
                </c:pt>
                <c:pt idx="395" formatCode="#0.0">
                  <c:v>64.599999999999994</c:v>
                </c:pt>
                <c:pt idx="396" formatCode="#0.0">
                  <c:v>64.5</c:v>
                </c:pt>
                <c:pt idx="397" formatCode="#0.0">
                  <c:v>64.5</c:v>
                </c:pt>
                <c:pt idx="398" formatCode="#0.0">
                  <c:v>64.599999999999994</c:v>
                </c:pt>
                <c:pt idx="399" formatCode="#0.0">
                  <c:v>64.8</c:v>
                </c:pt>
                <c:pt idx="400" formatCode="#0.0">
                  <c:v>65.099999999999994</c:v>
                </c:pt>
                <c:pt idx="401" formatCode="#0.0">
                  <c:v>65.3</c:v>
                </c:pt>
                <c:pt idx="402" formatCode="#0.0">
                  <c:v>65.5</c:v>
                </c:pt>
                <c:pt idx="403" formatCode="#0.0">
                  <c:v>65.7</c:v>
                </c:pt>
                <c:pt idx="404" formatCode="#0.0">
                  <c:v>65.8</c:v>
                </c:pt>
                <c:pt idx="405" formatCode="#0.0">
                  <c:v>65.8</c:v>
                </c:pt>
                <c:pt idx="406" formatCode="#0.0">
                  <c:v>65.900000000000006</c:v>
                </c:pt>
                <c:pt idx="407" formatCode="#0.0">
                  <c:v>65.900000000000006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B3-495F-B75C-310487C4B4C8}"/>
            </c:ext>
          </c:extLst>
        </c:ser>
        <c:ser>
          <c:idx val="0"/>
          <c:order val="2"/>
          <c:tx>
            <c:strRef>
              <c:f>LFP!$B$17</c:f>
              <c:strCache>
                <c:ptCount val="1"/>
                <c:pt idx="0">
                  <c:v>US</c:v>
                </c:pt>
              </c:strCache>
            </c:strRef>
          </c:tx>
          <c:spPr>
            <a:ln w="8890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LFP!$A$18:$A$425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LFP!$B$18:$B$425</c:f>
              <c:numCache>
                <c:formatCode>0.0</c:formatCode>
                <c:ptCount val="408"/>
                <c:pt idx="0">
                  <c:v>66.8</c:v>
                </c:pt>
                <c:pt idx="1">
                  <c:v>66.7</c:v>
                </c:pt>
                <c:pt idx="2">
                  <c:v>66.7</c:v>
                </c:pt>
                <c:pt idx="3">
                  <c:v>66.599999999999994</c:v>
                </c:pt>
                <c:pt idx="4">
                  <c:v>66.599999999999994</c:v>
                </c:pt>
                <c:pt idx="5">
                  <c:v>66.400000000000006</c:v>
                </c:pt>
                <c:pt idx="6">
                  <c:v>66.5</c:v>
                </c:pt>
                <c:pt idx="7">
                  <c:v>66.5</c:v>
                </c:pt>
                <c:pt idx="8">
                  <c:v>66.400000000000006</c:v>
                </c:pt>
                <c:pt idx="9">
                  <c:v>66.400000000000006</c:v>
                </c:pt>
                <c:pt idx="10">
                  <c:v>66.400000000000006</c:v>
                </c:pt>
                <c:pt idx="11">
                  <c:v>66.400000000000006</c:v>
                </c:pt>
                <c:pt idx="12">
                  <c:v>66.2</c:v>
                </c:pt>
                <c:pt idx="13">
                  <c:v>66.2</c:v>
                </c:pt>
                <c:pt idx="14">
                  <c:v>66.3</c:v>
                </c:pt>
                <c:pt idx="15">
                  <c:v>66.400000000000006</c:v>
                </c:pt>
                <c:pt idx="16">
                  <c:v>66.2</c:v>
                </c:pt>
                <c:pt idx="17">
                  <c:v>66.2</c:v>
                </c:pt>
                <c:pt idx="18">
                  <c:v>66.099999999999994</c:v>
                </c:pt>
                <c:pt idx="19">
                  <c:v>66</c:v>
                </c:pt>
                <c:pt idx="20">
                  <c:v>66.2</c:v>
                </c:pt>
                <c:pt idx="21">
                  <c:v>66.099999999999994</c:v>
                </c:pt>
                <c:pt idx="22">
                  <c:v>66.099999999999994</c:v>
                </c:pt>
                <c:pt idx="23">
                  <c:v>66</c:v>
                </c:pt>
                <c:pt idx="24">
                  <c:v>66.3</c:v>
                </c:pt>
                <c:pt idx="25">
                  <c:v>66.2</c:v>
                </c:pt>
                <c:pt idx="26">
                  <c:v>66.400000000000006</c:v>
                </c:pt>
                <c:pt idx="27">
                  <c:v>66.5</c:v>
                </c:pt>
                <c:pt idx="28">
                  <c:v>66.599999999999994</c:v>
                </c:pt>
                <c:pt idx="29">
                  <c:v>66.7</c:v>
                </c:pt>
                <c:pt idx="30">
                  <c:v>66.7</c:v>
                </c:pt>
                <c:pt idx="31">
                  <c:v>66.599999999999994</c:v>
                </c:pt>
                <c:pt idx="32">
                  <c:v>66.5</c:v>
                </c:pt>
                <c:pt idx="33">
                  <c:v>66.2</c:v>
                </c:pt>
                <c:pt idx="34">
                  <c:v>66.3</c:v>
                </c:pt>
                <c:pt idx="35">
                  <c:v>66.3</c:v>
                </c:pt>
                <c:pt idx="36">
                  <c:v>66.2</c:v>
                </c:pt>
                <c:pt idx="37">
                  <c:v>66.2</c:v>
                </c:pt>
                <c:pt idx="38">
                  <c:v>66.2</c:v>
                </c:pt>
                <c:pt idx="39">
                  <c:v>66.099999999999994</c:v>
                </c:pt>
                <c:pt idx="40">
                  <c:v>66.400000000000006</c:v>
                </c:pt>
                <c:pt idx="41">
                  <c:v>66.5</c:v>
                </c:pt>
                <c:pt idx="42">
                  <c:v>66.400000000000006</c:v>
                </c:pt>
                <c:pt idx="43">
                  <c:v>66.400000000000006</c:v>
                </c:pt>
                <c:pt idx="44">
                  <c:v>66.2</c:v>
                </c:pt>
                <c:pt idx="45">
                  <c:v>66.3</c:v>
                </c:pt>
                <c:pt idx="46">
                  <c:v>66.3</c:v>
                </c:pt>
                <c:pt idx="47">
                  <c:v>66.400000000000006</c:v>
                </c:pt>
                <c:pt idx="48">
                  <c:v>66.599999999999994</c:v>
                </c:pt>
                <c:pt idx="49">
                  <c:v>66.599999999999994</c:v>
                </c:pt>
                <c:pt idx="50">
                  <c:v>66.5</c:v>
                </c:pt>
                <c:pt idx="51">
                  <c:v>66.5</c:v>
                </c:pt>
                <c:pt idx="52">
                  <c:v>66.599999999999994</c:v>
                </c:pt>
                <c:pt idx="53">
                  <c:v>66.400000000000006</c:v>
                </c:pt>
                <c:pt idx="54">
                  <c:v>66.400000000000006</c:v>
                </c:pt>
                <c:pt idx="55">
                  <c:v>66.599999999999994</c:v>
                </c:pt>
                <c:pt idx="56">
                  <c:v>66.599999999999994</c:v>
                </c:pt>
                <c:pt idx="57">
                  <c:v>66.7</c:v>
                </c:pt>
                <c:pt idx="58">
                  <c:v>66.7</c:v>
                </c:pt>
                <c:pt idx="59">
                  <c:v>66.7</c:v>
                </c:pt>
                <c:pt idx="60">
                  <c:v>66.8</c:v>
                </c:pt>
                <c:pt idx="61">
                  <c:v>66.8</c:v>
                </c:pt>
                <c:pt idx="62">
                  <c:v>66.7</c:v>
                </c:pt>
                <c:pt idx="63">
                  <c:v>66.900000000000006</c:v>
                </c:pt>
                <c:pt idx="64">
                  <c:v>66.5</c:v>
                </c:pt>
                <c:pt idx="65">
                  <c:v>66.5</c:v>
                </c:pt>
                <c:pt idx="66">
                  <c:v>66.599999999999994</c:v>
                </c:pt>
                <c:pt idx="67">
                  <c:v>66.599999999999994</c:v>
                </c:pt>
                <c:pt idx="68">
                  <c:v>66.599999999999994</c:v>
                </c:pt>
                <c:pt idx="69">
                  <c:v>66.599999999999994</c:v>
                </c:pt>
                <c:pt idx="70">
                  <c:v>66.5</c:v>
                </c:pt>
                <c:pt idx="71">
                  <c:v>66.400000000000006</c:v>
                </c:pt>
                <c:pt idx="72">
                  <c:v>66.400000000000006</c:v>
                </c:pt>
                <c:pt idx="73">
                  <c:v>66.599999999999994</c:v>
                </c:pt>
                <c:pt idx="74">
                  <c:v>66.599999999999994</c:v>
                </c:pt>
                <c:pt idx="75">
                  <c:v>66.7</c:v>
                </c:pt>
                <c:pt idx="76">
                  <c:v>66.7</c:v>
                </c:pt>
                <c:pt idx="77">
                  <c:v>66.7</c:v>
                </c:pt>
                <c:pt idx="78">
                  <c:v>66.900000000000006</c:v>
                </c:pt>
                <c:pt idx="79">
                  <c:v>66.7</c:v>
                </c:pt>
                <c:pt idx="80">
                  <c:v>66.900000000000006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66.900000000000006</c:v>
                </c:pt>
                <c:pt idx="86">
                  <c:v>67.099999999999994</c:v>
                </c:pt>
                <c:pt idx="87">
                  <c:v>67.099999999999994</c:v>
                </c:pt>
                <c:pt idx="88">
                  <c:v>67.099999999999994</c:v>
                </c:pt>
                <c:pt idx="89">
                  <c:v>67.099999999999994</c:v>
                </c:pt>
                <c:pt idx="90">
                  <c:v>67.2</c:v>
                </c:pt>
                <c:pt idx="91">
                  <c:v>67.2</c:v>
                </c:pt>
                <c:pt idx="92">
                  <c:v>67.099999999999994</c:v>
                </c:pt>
                <c:pt idx="93">
                  <c:v>67.099999999999994</c:v>
                </c:pt>
                <c:pt idx="94">
                  <c:v>67.2</c:v>
                </c:pt>
                <c:pt idx="95">
                  <c:v>67.2</c:v>
                </c:pt>
                <c:pt idx="96">
                  <c:v>67.099999999999994</c:v>
                </c:pt>
                <c:pt idx="97">
                  <c:v>67.099999999999994</c:v>
                </c:pt>
                <c:pt idx="98">
                  <c:v>67.099999999999994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67.2</c:v>
                </c:pt>
                <c:pt idx="105">
                  <c:v>67.2</c:v>
                </c:pt>
                <c:pt idx="106">
                  <c:v>67.099999999999994</c:v>
                </c:pt>
                <c:pt idx="107">
                  <c:v>67.2</c:v>
                </c:pt>
                <c:pt idx="108">
                  <c:v>67.2</c:v>
                </c:pt>
                <c:pt idx="109">
                  <c:v>67.2</c:v>
                </c:pt>
                <c:pt idx="110">
                  <c:v>67</c:v>
                </c:pt>
                <c:pt idx="111">
                  <c:v>67.099999999999994</c:v>
                </c:pt>
                <c:pt idx="112">
                  <c:v>67.099999999999994</c:v>
                </c:pt>
                <c:pt idx="113">
                  <c:v>67.099999999999994</c:v>
                </c:pt>
                <c:pt idx="114">
                  <c:v>67.099999999999994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67.099999999999994</c:v>
                </c:pt>
                <c:pt idx="119">
                  <c:v>67.099999999999994</c:v>
                </c:pt>
                <c:pt idx="120">
                  <c:v>67.3</c:v>
                </c:pt>
                <c:pt idx="121">
                  <c:v>67.3</c:v>
                </c:pt>
                <c:pt idx="122">
                  <c:v>67.3</c:v>
                </c:pt>
                <c:pt idx="123">
                  <c:v>67.3</c:v>
                </c:pt>
                <c:pt idx="124">
                  <c:v>67.099999999999994</c:v>
                </c:pt>
                <c:pt idx="125">
                  <c:v>67.099999999999994</c:v>
                </c:pt>
                <c:pt idx="126">
                  <c:v>66.900000000000006</c:v>
                </c:pt>
                <c:pt idx="127">
                  <c:v>66.900000000000006</c:v>
                </c:pt>
                <c:pt idx="128">
                  <c:v>66.900000000000006</c:v>
                </c:pt>
                <c:pt idx="129">
                  <c:v>66.8</c:v>
                </c:pt>
                <c:pt idx="130">
                  <c:v>66.900000000000006</c:v>
                </c:pt>
                <c:pt idx="131">
                  <c:v>67</c:v>
                </c:pt>
                <c:pt idx="132">
                  <c:v>67.2</c:v>
                </c:pt>
                <c:pt idx="133">
                  <c:v>67.099999999999994</c:v>
                </c:pt>
                <c:pt idx="134">
                  <c:v>67.2</c:v>
                </c:pt>
                <c:pt idx="135">
                  <c:v>66.900000000000006</c:v>
                </c:pt>
                <c:pt idx="136">
                  <c:v>66.7</c:v>
                </c:pt>
                <c:pt idx="137">
                  <c:v>66.7</c:v>
                </c:pt>
                <c:pt idx="138">
                  <c:v>66.8</c:v>
                </c:pt>
                <c:pt idx="139">
                  <c:v>66.5</c:v>
                </c:pt>
                <c:pt idx="140">
                  <c:v>66.8</c:v>
                </c:pt>
                <c:pt idx="141">
                  <c:v>66.7</c:v>
                </c:pt>
                <c:pt idx="142">
                  <c:v>66.7</c:v>
                </c:pt>
                <c:pt idx="143">
                  <c:v>66.7</c:v>
                </c:pt>
                <c:pt idx="144">
                  <c:v>66.5</c:v>
                </c:pt>
                <c:pt idx="145">
                  <c:v>66.8</c:v>
                </c:pt>
                <c:pt idx="146">
                  <c:v>66.599999999999994</c:v>
                </c:pt>
                <c:pt idx="147">
                  <c:v>66.7</c:v>
                </c:pt>
                <c:pt idx="148">
                  <c:v>66.7</c:v>
                </c:pt>
                <c:pt idx="149">
                  <c:v>66.599999999999994</c:v>
                </c:pt>
                <c:pt idx="150">
                  <c:v>66.5</c:v>
                </c:pt>
                <c:pt idx="151">
                  <c:v>66.599999999999994</c:v>
                </c:pt>
                <c:pt idx="152">
                  <c:v>66.7</c:v>
                </c:pt>
                <c:pt idx="153">
                  <c:v>66.599999999999994</c:v>
                </c:pt>
                <c:pt idx="154">
                  <c:v>66.400000000000006</c:v>
                </c:pt>
                <c:pt idx="155">
                  <c:v>66.3</c:v>
                </c:pt>
                <c:pt idx="156">
                  <c:v>66.400000000000006</c:v>
                </c:pt>
                <c:pt idx="157">
                  <c:v>66.400000000000006</c:v>
                </c:pt>
                <c:pt idx="158">
                  <c:v>66.3</c:v>
                </c:pt>
                <c:pt idx="159">
                  <c:v>66.400000000000006</c:v>
                </c:pt>
                <c:pt idx="160">
                  <c:v>66.400000000000006</c:v>
                </c:pt>
                <c:pt idx="161">
                  <c:v>66.5</c:v>
                </c:pt>
                <c:pt idx="162">
                  <c:v>66.2</c:v>
                </c:pt>
                <c:pt idx="163">
                  <c:v>66.099999999999994</c:v>
                </c:pt>
                <c:pt idx="164">
                  <c:v>66.099999999999994</c:v>
                </c:pt>
                <c:pt idx="165">
                  <c:v>66.099999999999994</c:v>
                </c:pt>
                <c:pt idx="166">
                  <c:v>66.099999999999994</c:v>
                </c:pt>
                <c:pt idx="167">
                  <c:v>65.900000000000006</c:v>
                </c:pt>
                <c:pt idx="168">
                  <c:v>66.099999999999994</c:v>
                </c:pt>
                <c:pt idx="169">
                  <c:v>66</c:v>
                </c:pt>
                <c:pt idx="170">
                  <c:v>66</c:v>
                </c:pt>
                <c:pt idx="171">
                  <c:v>65.900000000000006</c:v>
                </c:pt>
                <c:pt idx="172">
                  <c:v>66</c:v>
                </c:pt>
                <c:pt idx="173">
                  <c:v>66.099999999999994</c:v>
                </c:pt>
                <c:pt idx="174">
                  <c:v>66.099999999999994</c:v>
                </c:pt>
                <c:pt idx="175">
                  <c:v>66</c:v>
                </c:pt>
                <c:pt idx="176">
                  <c:v>65.8</c:v>
                </c:pt>
                <c:pt idx="177">
                  <c:v>65.900000000000006</c:v>
                </c:pt>
                <c:pt idx="178">
                  <c:v>66</c:v>
                </c:pt>
                <c:pt idx="179">
                  <c:v>65.900000000000006</c:v>
                </c:pt>
                <c:pt idx="180">
                  <c:v>65.8</c:v>
                </c:pt>
                <c:pt idx="181">
                  <c:v>65.900000000000006</c:v>
                </c:pt>
                <c:pt idx="182">
                  <c:v>65.900000000000006</c:v>
                </c:pt>
                <c:pt idx="183">
                  <c:v>66.099999999999994</c:v>
                </c:pt>
                <c:pt idx="184">
                  <c:v>66.099999999999994</c:v>
                </c:pt>
                <c:pt idx="185">
                  <c:v>66.099999999999994</c:v>
                </c:pt>
                <c:pt idx="186">
                  <c:v>66.099999999999994</c:v>
                </c:pt>
                <c:pt idx="187">
                  <c:v>66.2</c:v>
                </c:pt>
                <c:pt idx="188">
                  <c:v>66.099999999999994</c:v>
                </c:pt>
                <c:pt idx="189">
                  <c:v>66.099999999999994</c:v>
                </c:pt>
                <c:pt idx="190">
                  <c:v>66</c:v>
                </c:pt>
                <c:pt idx="191">
                  <c:v>66</c:v>
                </c:pt>
                <c:pt idx="192">
                  <c:v>66</c:v>
                </c:pt>
                <c:pt idx="193">
                  <c:v>66.099999999999994</c:v>
                </c:pt>
                <c:pt idx="194">
                  <c:v>66.2</c:v>
                </c:pt>
                <c:pt idx="195">
                  <c:v>66.099999999999994</c:v>
                </c:pt>
                <c:pt idx="196">
                  <c:v>66.099999999999994</c:v>
                </c:pt>
                <c:pt idx="197">
                  <c:v>66.2</c:v>
                </c:pt>
                <c:pt idx="198">
                  <c:v>66.099999999999994</c:v>
                </c:pt>
                <c:pt idx="199">
                  <c:v>66.2</c:v>
                </c:pt>
                <c:pt idx="200">
                  <c:v>66.099999999999994</c:v>
                </c:pt>
                <c:pt idx="201">
                  <c:v>66.2</c:v>
                </c:pt>
                <c:pt idx="202">
                  <c:v>66.3</c:v>
                </c:pt>
                <c:pt idx="203">
                  <c:v>66.400000000000006</c:v>
                </c:pt>
                <c:pt idx="204">
                  <c:v>66.400000000000006</c:v>
                </c:pt>
                <c:pt idx="205">
                  <c:v>66.3</c:v>
                </c:pt>
                <c:pt idx="206">
                  <c:v>66.2</c:v>
                </c:pt>
                <c:pt idx="207">
                  <c:v>65.900000000000006</c:v>
                </c:pt>
                <c:pt idx="208">
                  <c:v>66</c:v>
                </c:pt>
                <c:pt idx="209">
                  <c:v>66</c:v>
                </c:pt>
                <c:pt idx="210">
                  <c:v>66</c:v>
                </c:pt>
                <c:pt idx="211">
                  <c:v>65.8</c:v>
                </c:pt>
                <c:pt idx="212">
                  <c:v>66</c:v>
                </c:pt>
                <c:pt idx="213">
                  <c:v>65.8</c:v>
                </c:pt>
                <c:pt idx="214">
                  <c:v>66</c:v>
                </c:pt>
                <c:pt idx="215">
                  <c:v>66</c:v>
                </c:pt>
                <c:pt idx="216">
                  <c:v>66.2</c:v>
                </c:pt>
                <c:pt idx="217">
                  <c:v>66</c:v>
                </c:pt>
                <c:pt idx="218">
                  <c:v>66.099999999999994</c:v>
                </c:pt>
                <c:pt idx="219">
                  <c:v>65.900000000000006</c:v>
                </c:pt>
                <c:pt idx="220">
                  <c:v>66.099999999999994</c:v>
                </c:pt>
                <c:pt idx="221">
                  <c:v>66.099999999999994</c:v>
                </c:pt>
                <c:pt idx="222">
                  <c:v>66.099999999999994</c:v>
                </c:pt>
                <c:pt idx="223">
                  <c:v>66.099999999999994</c:v>
                </c:pt>
                <c:pt idx="224">
                  <c:v>66</c:v>
                </c:pt>
                <c:pt idx="225">
                  <c:v>66</c:v>
                </c:pt>
                <c:pt idx="226">
                  <c:v>65.900000000000006</c:v>
                </c:pt>
                <c:pt idx="227">
                  <c:v>65.8</c:v>
                </c:pt>
                <c:pt idx="228">
                  <c:v>65.7</c:v>
                </c:pt>
                <c:pt idx="229">
                  <c:v>65.8</c:v>
                </c:pt>
                <c:pt idx="230">
                  <c:v>65.599999999999994</c:v>
                </c:pt>
                <c:pt idx="231">
                  <c:v>65.7</c:v>
                </c:pt>
                <c:pt idx="232">
                  <c:v>65.7</c:v>
                </c:pt>
                <c:pt idx="233">
                  <c:v>65.7</c:v>
                </c:pt>
                <c:pt idx="234">
                  <c:v>65.5</c:v>
                </c:pt>
                <c:pt idx="235">
                  <c:v>65.400000000000006</c:v>
                </c:pt>
                <c:pt idx="236">
                  <c:v>65.099999999999994</c:v>
                </c:pt>
                <c:pt idx="237">
                  <c:v>65</c:v>
                </c:pt>
                <c:pt idx="238">
                  <c:v>65</c:v>
                </c:pt>
                <c:pt idx="239">
                  <c:v>64.599999999999994</c:v>
                </c:pt>
                <c:pt idx="240">
                  <c:v>64.8</c:v>
                </c:pt>
                <c:pt idx="241">
                  <c:v>64.900000000000006</c:v>
                </c:pt>
                <c:pt idx="242">
                  <c:v>64.900000000000006</c:v>
                </c:pt>
                <c:pt idx="243">
                  <c:v>65.2</c:v>
                </c:pt>
                <c:pt idx="244">
                  <c:v>64.900000000000006</c:v>
                </c:pt>
                <c:pt idx="245">
                  <c:v>64.599999999999994</c:v>
                </c:pt>
                <c:pt idx="246">
                  <c:v>64.599999999999994</c:v>
                </c:pt>
                <c:pt idx="247">
                  <c:v>64.7</c:v>
                </c:pt>
                <c:pt idx="248">
                  <c:v>64.599999999999994</c:v>
                </c:pt>
                <c:pt idx="249">
                  <c:v>64.400000000000006</c:v>
                </c:pt>
                <c:pt idx="250">
                  <c:v>64.599999999999994</c:v>
                </c:pt>
                <c:pt idx="251">
                  <c:v>64.3</c:v>
                </c:pt>
                <c:pt idx="252">
                  <c:v>64.2</c:v>
                </c:pt>
                <c:pt idx="253">
                  <c:v>64.099999999999994</c:v>
                </c:pt>
                <c:pt idx="254">
                  <c:v>64.2</c:v>
                </c:pt>
                <c:pt idx="255">
                  <c:v>64.2</c:v>
                </c:pt>
                <c:pt idx="256">
                  <c:v>64.099999999999994</c:v>
                </c:pt>
                <c:pt idx="257">
                  <c:v>64</c:v>
                </c:pt>
                <c:pt idx="258">
                  <c:v>64</c:v>
                </c:pt>
                <c:pt idx="259">
                  <c:v>64.099999999999994</c:v>
                </c:pt>
                <c:pt idx="260">
                  <c:v>64.2</c:v>
                </c:pt>
                <c:pt idx="261">
                  <c:v>64.099999999999994</c:v>
                </c:pt>
                <c:pt idx="262">
                  <c:v>64.099999999999994</c:v>
                </c:pt>
                <c:pt idx="263">
                  <c:v>64</c:v>
                </c:pt>
                <c:pt idx="264">
                  <c:v>63.7</c:v>
                </c:pt>
                <c:pt idx="265">
                  <c:v>63.8</c:v>
                </c:pt>
                <c:pt idx="266">
                  <c:v>63.8</c:v>
                </c:pt>
                <c:pt idx="267">
                  <c:v>63.7</c:v>
                </c:pt>
                <c:pt idx="268">
                  <c:v>63.7</c:v>
                </c:pt>
                <c:pt idx="269">
                  <c:v>63.8</c:v>
                </c:pt>
                <c:pt idx="270">
                  <c:v>63.7</c:v>
                </c:pt>
                <c:pt idx="271">
                  <c:v>63.5</c:v>
                </c:pt>
                <c:pt idx="272">
                  <c:v>63.6</c:v>
                </c:pt>
                <c:pt idx="273">
                  <c:v>63.8</c:v>
                </c:pt>
                <c:pt idx="274">
                  <c:v>63.6</c:v>
                </c:pt>
                <c:pt idx="275">
                  <c:v>63.7</c:v>
                </c:pt>
                <c:pt idx="276">
                  <c:v>63.7</c:v>
                </c:pt>
                <c:pt idx="277">
                  <c:v>63.4</c:v>
                </c:pt>
                <c:pt idx="278">
                  <c:v>63.3</c:v>
                </c:pt>
                <c:pt idx="279">
                  <c:v>63.4</c:v>
                </c:pt>
                <c:pt idx="280">
                  <c:v>63.4</c:v>
                </c:pt>
                <c:pt idx="281">
                  <c:v>63.4</c:v>
                </c:pt>
                <c:pt idx="282">
                  <c:v>63.3</c:v>
                </c:pt>
                <c:pt idx="283">
                  <c:v>63.3</c:v>
                </c:pt>
                <c:pt idx="284">
                  <c:v>63.2</c:v>
                </c:pt>
                <c:pt idx="285">
                  <c:v>62.8</c:v>
                </c:pt>
                <c:pt idx="286">
                  <c:v>63</c:v>
                </c:pt>
                <c:pt idx="287">
                  <c:v>62.9</c:v>
                </c:pt>
                <c:pt idx="288">
                  <c:v>62.9</c:v>
                </c:pt>
                <c:pt idx="289">
                  <c:v>62.9</c:v>
                </c:pt>
                <c:pt idx="290">
                  <c:v>63.1</c:v>
                </c:pt>
                <c:pt idx="291">
                  <c:v>62.8</c:v>
                </c:pt>
                <c:pt idx="292">
                  <c:v>62.9</c:v>
                </c:pt>
                <c:pt idx="293">
                  <c:v>62.8</c:v>
                </c:pt>
                <c:pt idx="294">
                  <c:v>62.9</c:v>
                </c:pt>
                <c:pt idx="295">
                  <c:v>62.9</c:v>
                </c:pt>
                <c:pt idx="296">
                  <c:v>62.8</c:v>
                </c:pt>
                <c:pt idx="297">
                  <c:v>62.9</c:v>
                </c:pt>
                <c:pt idx="298">
                  <c:v>62.9</c:v>
                </c:pt>
                <c:pt idx="299">
                  <c:v>62.8</c:v>
                </c:pt>
                <c:pt idx="300">
                  <c:v>62.9</c:v>
                </c:pt>
                <c:pt idx="301">
                  <c:v>62.7</c:v>
                </c:pt>
                <c:pt idx="302">
                  <c:v>62.6</c:v>
                </c:pt>
                <c:pt idx="303">
                  <c:v>62.8</c:v>
                </c:pt>
                <c:pt idx="304">
                  <c:v>62.9</c:v>
                </c:pt>
                <c:pt idx="305">
                  <c:v>62.7</c:v>
                </c:pt>
                <c:pt idx="306">
                  <c:v>62.6</c:v>
                </c:pt>
                <c:pt idx="307">
                  <c:v>62.6</c:v>
                </c:pt>
                <c:pt idx="308">
                  <c:v>62.4</c:v>
                </c:pt>
                <c:pt idx="309">
                  <c:v>62.5</c:v>
                </c:pt>
                <c:pt idx="310">
                  <c:v>62.5</c:v>
                </c:pt>
                <c:pt idx="311">
                  <c:v>62.7</c:v>
                </c:pt>
                <c:pt idx="312">
                  <c:v>62.7</c:v>
                </c:pt>
                <c:pt idx="313">
                  <c:v>62.8</c:v>
                </c:pt>
                <c:pt idx="314">
                  <c:v>63</c:v>
                </c:pt>
                <c:pt idx="315">
                  <c:v>62.9</c:v>
                </c:pt>
                <c:pt idx="316">
                  <c:v>62.7</c:v>
                </c:pt>
                <c:pt idx="317">
                  <c:v>62.7</c:v>
                </c:pt>
                <c:pt idx="318">
                  <c:v>62.8</c:v>
                </c:pt>
                <c:pt idx="319">
                  <c:v>62.9</c:v>
                </c:pt>
                <c:pt idx="320">
                  <c:v>62.9</c:v>
                </c:pt>
                <c:pt idx="321">
                  <c:v>62.8</c:v>
                </c:pt>
                <c:pt idx="322">
                  <c:v>62.7</c:v>
                </c:pt>
                <c:pt idx="323">
                  <c:v>62.7</c:v>
                </c:pt>
                <c:pt idx="324">
                  <c:v>62.8</c:v>
                </c:pt>
                <c:pt idx="325">
                  <c:v>62.9</c:v>
                </c:pt>
                <c:pt idx="326">
                  <c:v>62.9</c:v>
                </c:pt>
                <c:pt idx="327">
                  <c:v>63</c:v>
                </c:pt>
                <c:pt idx="328">
                  <c:v>62.8</c:v>
                </c:pt>
                <c:pt idx="329">
                  <c:v>62.8</c:v>
                </c:pt>
                <c:pt idx="330">
                  <c:v>62.9</c:v>
                </c:pt>
                <c:pt idx="331">
                  <c:v>62.9</c:v>
                </c:pt>
                <c:pt idx="332">
                  <c:v>63.1</c:v>
                </c:pt>
                <c:pt idx="333">
                  <c:v>62.7</c:v>
                </c:pt>
                <c:pt idx="334">
                  <c:v>62.7</c:v>
                </c:pt>
                <c:pt idx="335">
                  <c:v>62.7</c:v>
                </c:pt>
                <c:pt idx="336">
                  <c:v>62.7</c:v>
                </c:pt>
                <c:pt idx="337">
                  <c:v>63</c:v>
                </c:pt>
                <c:pt idx="338">
                  <c:v>62.9</c:v>
                </c:pt>
                <c:pt idx="339">
                  <c:v>62.9</c:v>
                </c:pt>
                <c:pt idx="340">
                  <c:v>62.9</c:v>
                </c:pt>
                <c:pt idx="341">
                  <c:v>63</c:v>
                </c:pt>
                <c:pt idx="342">
                  <c:v>63</c:v>
                </c:pt>
                <c:pt idx="343">
                  <c:v>62.6</c:v>
                </c:pt>
                <c:pt idx="344">
                  <c:v>62.8</c:v>
                </c:pt>
                <c:pt idx="345">
                  <c:v>62.9</c:v>
                </c:pt>
                <c:pt idx="346">
                  <c:v>62.9</c:v>
                </c:pt>
                <c:pt idx="347">
                  <c:v>63</c:v>
                </c:pt>
                <c:pt idx="348">
                  <c:v>63.1</c:v>
                </c:pt>
                <c:pt idx="349">
                  <c:v>63.1</c:v>
                </c:pt>
                <c:pt idx="350">
                  <c:v>63</c:v>
                </c:pt>
                <c:pt idx="351">
                  <c:v>62.9</c:v>
                </c:pt>
                <c:pt idx="352">
                  <c:v>62.9</c:v>
                </c:pt>
                <c:pt idx="353">
                  <c:v>63</c:v>
                </c:pt>
                <c:pt idx="354">
                  <c:v>63.1</c:v>
                </c:pt>
                <c:pt idx="355">
                  <c:v>63.1</c:v>
                </c:pt>
                <c:pt idx="356">
                  <c:v>63.2</c:v>
                </c:pt>
                <c:pt idx="357">
                  <c:v>63.3</c:v>
                </c:pt>
                <c:pt idx="358">
                  <c:v>63.3</c:v>
                </c:pt>
                <c:pt idx="359">
                  <c:v>63.3</c:v>
                </c:pt>
                <c:pt idx="360">
                  <c:v>63.3</c:v>
                </c:pt>
                <c:pt idx="361">
                  <c:v>63.3</c:v>
                </c:pt>
                <c:pt idx="362">
                  <c:v>62.6</c:v>
                </c:pt>
                <c:pt idx="363">
                  <c:v>60.1</c:v>
                </c:pt>
                <c:pt idx="364">
                  <c:v>60.8</c:v>
                </c:pt>
                <c:pt idx="365">
                  <c:v>61.5</c:v>
                </c:pt>
                <c:pt idx="366">
                  <c:v>61.5</c:v>
                </c:pt>
                <c:pt idx="367">
                  <c:v>61.7</c:v>
                </c:pt>
                <c:pt idx="368">
                  <c:v>61.4</c:v>
                </c:pt>
                <c:pt idx="369">
                  <c:v>61.7</c:v>
                </c:pt>
                <c:pt idx="370">
                  <c:v>61.5</c:v>
                </c:pt>
                <c:pt idx="371">
                  <c:v>61.5</c:v>
                </c:pt>
                <c:pt idx="372">
                  <c:v>61.3</c:v>
                </c:pt>
                <c:pt idx="373">
                  <c:v>61.4</c:v>
                </c:pt>
                <c:pt idx="374">
                  <c:v>61.5</c:v>
                </c:pt>
                <c:pt idx="375">
                  <c:v>61.6</c:v>
                </c:pt>
                <c:pt idx="376">
                  <c:v>61.5</c:v>
                </c:pt>
                <c:pt idx="377">
                  <c:v>61.7</c:v>
                </c:pt>
                <c:pt idx="378">
                  <c:v>61.8</c:v>
                </c:pt>
                <c:pt idx="379">
                  <c:v>61.7</c:v>
                </c:pt>
                <c:pt idx="380">
                  <c:v>61.7</c:v>
                </c:pt>
                <c:pt idx="381">
                  <c:v>61.8</c:v>
                </c:pt>
                <c:pt idx="382">
                  <c:v>61.9</c:v>
                </c:pt>
                <c:pt idx="383">
                  <c:v>62</c:v>
                </c:pt>
                <c:pt idx="384">
                  <c:v>62.2</c:v>
                </c:pt>
                <c:pt idx="385">
                  <c:v>62.2</c:v>
                </c:pt>
                <c:pt idx="386">
                  <c:v>62.4</c:v>
                </c:pt>
                <c:pt idx="387">
                  <c:v>62.2</c:v>
                </c:pt>
                <c:pt idx="388">
                  <c:v>62.3</c:v>
                </c:pt>
                <c:pt idx="389">
                  <c:v>62.2</c:v>
                </c:pt>
                <c:pt idx="390">
                  <c:v>62.1</c:v>
                </c:pt>
                <c:pt idx="391">
                  <c:v>62.3</c:v>
                </c:pt>
                <c:pt idx="392">
                  <c:v>62.3</c:v>
                </c:pt>
                <c:pt idx="393">
                  <c:v>62.2</c:v>
                </c:pt>
                <c:pt idx="394">
                  <c:v>62.2</c:v>
                </c:pt>
                <c:pt idx="395">
                  <c:v>62.3</c:v>
                </c:pt>
                <c:pt idx="396">
                  <c:v>62.4</c:v>
                </c:pt>
                <c:pt idx="397">
                  <c:v>62.5</c:v>
                </c:pt>
                <c:pt idx="398">
                  <c:v>62.6</c:v>
                </c:pt>
                <c:pt idx="399">
                  <c:v>62.6</c:v>
                </c:pt>
                <c:pt idx="400">
                  <c:v>62.6</c:v>
                </c:pt>
                <c:pt idx="401">
                  <c:v>62.6</c:v>
                </c:pt>
                <c:pt idx="402">
                  <c:v>62.6</c:v>
                </c:pt>
                <c:pt idx="403">
                  <c:v>62.8</c:v>
                </c:pt>
                <c:pt idx="404">
                  <c:v>62.8</c:v>
                </c:pt>
                <c:pt idx="405">
                  <c:v>62.7</c:v>
                </c:pt>
                <c:pt idx="406">
                  <c:v>62.8</c:v>
                </c:pt>
                <c:pt idx="407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B3-495F-B75C-310487C4B4C8}"/>
            </c:ext>
          </c:extLst>
        </c:ser>
        <c:ser>
          <c:idx val="3"/>
          <c:order val="3"/>
          <c:tx>
            <c:strRef>
              <c:f>LFP!$C$17</c:f>
              <c:strCache>
                <c:ptCount val="1"/>
                <c:pt idx="0">
                  <c:v>MI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LFP!$A$18:$A$425</c:f>
              <c:numCache>
                <c:formatCode>[$-409]mmm\-yy;@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70B3-495F-B75C-310487C4B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717856"/>
        <c:axId val="842711616"/>
      </c:lineChart>
      <c:dateAx>
        <c:axId val="842717856"/>
        <c:scaling>
          <c:orientation val="minMax"/>
          <c:max val="45261"/>
          <c:min val="33208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711616"/>
        <c:crosses val="autoZero"/>
        <c:auto val="1"/>
        <c:lblOffset val="100"/>
        <c:baseTimeUnit val="months"/>
        <c:majorUnit val="18"/>
        <c:majorTimeUnit val="months"/>
      </c:dateAx>
      <c:valAx>
        <c:axId val="84271161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71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dirty="0"/>
              <a:t>Core labor force: US workers aged 25-54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'LFP by gender'!$H$254</c:f>
              <c:strCache>
                <c:ptCount val="1"/>
                <c:pt idx="0">
                  <c:v>LFP 25-54</c:v>
                </c:pt>
              </c:strCache>
            </c:strRef>
          </c:tx>
          <c:spPr>
            <a:ln w="6350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'LFP by gender'!$G$255:$G$422</c:f>
              <c:numCache>
                <c:formatCode>[$-409]mmm\-yy;@</c:formatCode>
                <c:ptCount val="16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</c:numCache>
            </c:numRef>
          </c:cat>
          <c:val>
            <c:numRef>
              <c:f>'LFP by gender'!$H$255:$H$422</c:f>
              <c:numCache>
                <c:formatCode>0.0</c:formatCode>
                <c:ptCount val="168"/>
                <c:pt idx="0">
                  <c:v>82.4</c:v>
                </c:pt>
                <c:pt idx="1">
                  <c:v>82.3</c:v>
                </c:pt>
                <c:pt idx="2">
                  <c:v>82.4</c:v>
                </c:pt>
                <c:pt idx="3">
                  <c:v>82.6</c:v>
                </c:pt>
                <c:pt idx="4">
                  <c:v>82.3</c:v>
                </c:pt>
                <c:pt idx="5">
                  <c:v>82.2</c:v>
                </c:pt>
                <c:pt idx="6">
                  <c:v>81.900000000000006</c:v>
                </c:pt>
                <c:pt idx="7">
                  <c:v>82</c:v>
                </c:pt>
                <c:pt idx="8">
                  <c:v>82</c:v>
                </c:pt>
                <c:pt idx="9">
                  <c:v>81.8</c:v>
                </c:pt>
                <c:pt idx="10">
                  <c:v>82</c:v>
                </c:pt>
                <c:pt idx="11">
                  <c:v>81.900000000000006</c:v>
                </c:pt>
                <c:pt idx="12">
                  <c:v>81.7</c:v>
                </c:pt>
                <c:pt idx="13">
                  <c:v>81.599999999999994</c:v>
                </c:pt>
                <c:pt idx="14">
                  <c:v>81.7</c:v>
                </c:pt>
                <c:pt idx="15">
                  <c:v>81.7</c:v>
                </c:pt>
                <c:pt idx="16">
                  <c:v>81.7</c:v>
                </c:pt>
                <c:pt idx="17">
                  <c:v>81.7</c:v>
                </c:pt>
                <c:pt idx="18">
                  <c:v>81.400000000000006</c:v>
                </c:pt>
                <c:pt idx="19">
                  <c:v>81.599999999999994</c:v>
                </c:pt>
                <c:pt idx="20">
                  <c:v>81.5</c:v>
                </c:pt>
                <c:pt idx="21">
                  <c:v>81.3</c:v>
                </c:pt>
                <c:pt idx="22">
                  <c:v>81.5</c:v>
                </c:pt>
                <c:pt idx="23">
                  <c:v>81.599999999999994</c:v>
                </c:pt>
                <c:pt idx="24">
                  <c:v>81.5</c:v>
                </c:pt>
                <c:pt idx="25">
                  <c:v>81.5</c:v>
                </c:pt>
                <c:pt idx="26">
                  <c:v>81.5</c:v>
                </c:pt>
                <c:pt idx="27">
                  <c:v>81.400000000000006</c:v>
                </c:pt>
                <c:pt idx="28">
                  <c:v>81.400000000000006</c:v>
                </c:pt>
                <c:pt idx="29">
                  <c:v>81.5</c:v>
                </c:pt>
                <c:pt idx="30">
                  <c:v>81.400000000000006</c:v>
                </c:pt>
                <c:pt idx="31">
                  <c:v>81.400000000000006</c:v>
                </c:pt>
                <c:pt idx="32">
                  <c:v>81.5</c:v>
                </c:pt>
                <c:pt idx="33">
                  <c:v>81.599999999999994</c:v>
                </c:pt>
                <c:pt idx="34">
                  <c:v>81.2</c:v>
                </c:pt>
                <c:pt idx="35">
                  <c:v>81.400000000000006</c:v>
                </c:pt>
                <c:pt idx="36">
                  <c:v>81.099999999999994</c:v>
                </c:pt>
                <c:pt idx="37">
                  <c:v>81</c:v>
                </c:pt>
                <c:pt idx="38">
                  <c:v>81</c:v>
                </c:pt>
                <c:pt idx="39">
                  <c:v>81</c:v>
                </c:pt>
                <c:pt idx="40">
                  <c:v>81.2</c:v>
                </c:pt>
                <c:pt idx="41">
                  <c:v>81.2</c:v>
                </c:pt>
                <c:pt idx="42">
                  <c:v>81.2</c:v>
                </c:pt>
                <c:pt idx="43">
                  <c:v>81</c:v>
                </c:pt>
                <c:pt idx="44">
                  <c:v>81</c:v>
                </c:pt>
                <c:pt idx="45">
                  <c:v>80.599999999999994</c:v>
                </c:pt>
                <c:pt idx="46">
                  <c:v>81</c:v>
                </c:pt>
                <c:pt idx="47">
                  <c:v>80.8</c:v>
                </c:pt>
                <c:pt idx="48">
                  <c:v>80.900000000000006</c:v>
                </c:pt>
                <c:pt idx="49">
                  <c:v>81.099999999999994</c:v>
                </c:pt>
                <c:pt idx="50">
                  <c:v>81.099999999999994</c:v>
                </c:pt>
                <c:pt idx="51">
                  <c:v>80.8</c:v>
                </c:pt>
                <c:pt idx="52">
                  <c:v>80.7</c:v>
                </c:pt>
                <c:pt idx="53">
                  <c:v>81</c:v>
                </c:pt>
                <c:pt idx="54">
                  <c:v>80.8</c:v>
                </c:pt>
                <c:pt idx="55">
                  <c:v>81.099999999999994</c:v>
                </c:pt>
                <c:pt idx="56">
                  <c:v>80.8</c:v>
                </c:pt>
                <c:pt idx="57">
                  <c:v>80.900000000000006</c:v>
                </c:pt>
                <c:pt idx="58">
                  <c:v>80.900000000000006</c:v>
                </c:pt>
                <c:pt idx="59">
                  <c:v>80.900000000000006</c:v>
                </c:pt>
                <c:pt idx="60">
                  <c:v>81</c:v>
                </c:pt>
                <c:pt idx="61">
                  <c:v>80.900000000000006</c:v>
                </c:pt>
                <c:pt idx="62">
                  <c:v>80.8</c:v>
                </c:pt>
                <c:pt idx="63">
                  <c:v>81</c:v>
                </c:pt>
                <c:pt idx="64">
                  <c:v>81.099999999999994</c:v>
                </c:pt>
                <c:pt idx="65">
                  <c:v>80.900000000000006</c:v>
                </c:pt>
                <c:pt idx="66">
                  <c:v>80.7</c:v>
                </c:pt>
                <c:pt idx="67">
                  <c:v>80.7</c:v>
                </c:pt>
                <c:pt idx="68">
                  <c:v>80.599999999999994</c:v>
                </c:pt>
                <c:pt idx="69">
                  <c:v>80.8</c:v>
                </c:pt>
                <c:pt idx="70">
                  <c:v>80.900000000000006</c:v>
                </c:pt>
                <c:pt idx="71">
                  <c:v>80.900000000000006</c:v>
                </c:pt>
                <c:pt idx="72">
                  <c:v>81.099999999999994</c:v>
                </c:pt>
                <c:pt idx="73">
                  <c:v>81.099999999999994</c:v>
                </c:pt>
                <c:pt idx="74">
                  <c:v>81.3</c:v>
                </c:pt>
                <c:pt idx="75">
                  <c:v>81.2</c:v>
                </c:pt>
                <c:pt idx="76">
                  <c:v>81.2</c:v>
                </c:pt>
                <c:pt idx="77">
                  <c:v>81.3</c:v>
                </c:pt>
                <c:pt idx="78">
                  <c:v>81.3</c:v>
                </c:pt>
                <c:pt idx="79">
                  <c:v>81.400000000000006</c:v>
                </c:pt>
                <c:pt idx="80">
                  <c:v>81.5</c:v>
                </c:pt>
                <c:pt idx="81">
                  <c:v>81.5</c:v>
                </c:pt>
                <c:pt idx="82">
                  <c:v>81.400000000000006</c:v>
                </c:pt>
                <c:pt idx="83">
                  <c:v>81.3</c:v>
                </c:pt>
                <c:pt idx="84">
                  <c:v>81.5</c:v>
                </c:pt>
                <c:pt idx="85">
                  <c:v>81.599999999999994</c:v>
                </c:pt>
                <c:pt idx="86">
                  <c:v>81.599999999999994</c:v>
                </c:pt>
                <c:pt idx="87">
                  <c:v>81.7</c:v>
                </c:pt>
                <c:pt idx="88">
                  <c:v>81.7</c:v>
                </c:pt>
                <c:pt idx="89">
                  <c:v>81.599999999999994</c:v>
                </c:pt>
                <c:pt idx="90">
                  <c:v>81.8</c:v>
                </c:pt>
                <c:pt idx="91">
                  <c:v>81.599999999999994</c:v>
                </c:pt>
                <c:pt idx="92">
                  <c:v>81.900000000000006</c:v>
                </c:pt>
                <c:pt idx="93">
                  <c:v>81.599999999999994</c:v>
                </c:pt>
                <c:pt idx="94">
                  <c:v>81.7</c:v>
                </c:pt>
                <c:pt idx="95">
                  <c:v>81.8</c:v>
                </c:pt>
                <c:pt idx="96">
                  <c:v>81.7</c:v>
                </c:pt>
                <c:pt idx="97">
                  <c:v>82.1</c:v>
                </c:pt>
                <c:pt idx="98">
                  <c:v>82</c:v>
                </c:pt>
                <c:pt idx="99">
                  <c:v>82</c:v>
                </c:pt>
                <c:pt idx="100">
                  <c:v>81.900000000000006</c:v>
                </c:pt>
                <c:pt idx="101">
                  <c:v>82.1</c:v>
                </c:pt>
                <c:pt idx="102">
                  <c:v>82.1</c:v>
                </c:pt>
                <c:pt idx="103">
                  <c:v>81.900000000000006</c:v>
                </c:pt>
                <c:pt idx="104">
                  <c:v>81.900000000000006</c:v>
                </c:pt>
                <c:pt idx="105">
                  <c:v>82.3</c:v>
                </c:pt>
                <c:pt idx="106">
                  <c:v>82.2</c:v>
                </c:pt>
                <c:pt idx="107">
                  <c:v>82.3</c:v>
                </c:pt>
                <c:pt idx="108">
                  <c:v>82.5</c:v>
                </c:pt>
                <c:pt idx="109">
                  <c:v>82.5</c:v>
                </c:pt>
                <c:pt idx="110">
                  <c:v>82.5</c:v>
                </c:pt>
                <c:pt idx="111">
                  <c:v>82.3</c:v>
                </c:pt>
                <c:pt idx="112">
                  <c:v>82.2</c:v>
                </c:pt>
                <c:pt idx="113">
                  <c:v>82.2</c:v>
                </c:pt>
                <c:pt idx="114">
                  <c:v>82.1</c:v>
                </c:pt>
                <c:pt idx="115">
                  <c:v>82.5</c:v>
                </c:pt>
                <c:pt idx="116">
                  <c:v>82.7</c:v>
                </c:pt>
                <c:pt idx="117">
                  <c:v>82.8</c:v>
                </c:pt>
                <c:pt idx="118">
                  <c:v>82.8</c:v>
                </c:pt>
                <c:pt idx="119">
                  <c:v>82.9</c:v>
                </c:pt>
                <c:pt idx="120">
                  <c:v>83.1</c:v>
                </c:pt>
                <c:pt idx="121">
                  <c:v>83</c:v>
                </c:pt>
                <c:pt idx="122">
                  <c:v>82.5</c:v>
                </c:pt>
                <c:pt idx="123">
                  <c:v>79.900000000000006</c:v>
                </c:pt>
                <c:pt idx="124">
                  <c:v>80.599999999999994</c:v>
                </c:pt>
                <c:pt idx="125">
                  <c:v>81.5</c:v>
                </c:pt>
                <c:pt idx="126">
                  <c:v>81.2</c:v>
                </c:pt>
                <c:pt idx="127">
                  <c:v>81.3</c:v>
                </c:pt>
                <c:pt idx="128">
                  <c:v>80.900000000000006</c:v>
                </c:pt>
                <c:pt idx="129">
                  <c:v>81.2</c:v>
                </c:pt>
                <c:pt idx="130">
                  <c:v>80.900000000000006</c:v>
                </c:pt>
                <c:pt idx="131">
                  <c:v>81</c:v>
                </c:pt>
                <c:pt idx="132">
                  <c:v>81.099999999999994</c:v>
                </c:pt>
                <c:pt idx="133">
                  <c:v>81.2</c:v>
                </c:pt>
                <c:pt idx="134">
                  <c:v>81.3</c:v>
                </c:pt>
                <c:pt idx="135">
                  <c:v>81.400000000000006</c:v>
                </c:pt>
                <c:pt idx="136">
                  <c:v>81.3</c:v>
                </c:pt>
                <c:pt idx="137">
                  <c:v>81.7</c:v>
                </c:pt>
                <c:pt idx="138">
                  <c:v>81.900000000000006</c:v>
                </c:pt>
                <c:pt idx="139">
                  <c:v>81.7</c:v>
                </c:pt>
                <c:pt idx="140">
                  <c:v>81.599999999999994</c:v>
                </c:pt>
                <c:pt idx="141">
                  <c:v>81.7</c:v>
                </c:pt>
                <c:pt idx="142">
                  <c:v>81.900000000000006</c:v>
                </c:pt>
                <c:pt idx="143">
                  <c:v>81.900000000000006</c:v>
                </c:pt>
                <c:pt idx="144">
                  <c:v>82.1</c:v>
                </c:pt>
                <c:pt idx="145">
                  <c:v>82.3</c:v>
                </c:pt>
                <c:pt idx="146">
                  <c:v>82.5</c:v>
                </c:pt>
                <c:pt idx="147">
                  <c:v>82.5</c:v>
                </c:pt>
                <c:pt idx="148">
                  <c:v>82.6</c:v>
                </c:pt>
                <c:pt idx="149">
                  <c:v>82.4</c:v>
                </c:pt>
                <c:pt idx="150">
                  <c:v>82.4</c:v>
                </c:pt>
                <c:pt idx="151">
                  <c:v>82.8</c:v>
                </c:pt>
                <c:pt idx="152">
                  <c:v>82.6</c:v>
                </c:pt>
                <c:pt idx="153">
                  <c:v>82.5</c:v>
                </c:pt>
                <c:pt idx="154">
                  <c:v>82.3</c:v>
                </c:pt>
                <c:pt idx="155">
                  <c:v>82.4</c:v>
                </c:pt>
                <c:pt idx="156">
                  <c:v>82.7</c:v>
                </c:pt>
                <c:pt idx="157">
                  <c:v>83.1</c:v>
                </c:pt>
                <c:pt idx="158">
                  <c:v>83.2</c:v>
                </c:pt>
                <c:pt idx="159">
                  <c:v>83.3</c:v>
                </c:pt>
                <c:pt idx="160">
                  <c:v>83.4</c:v>
                </c:pt>
                <c:pt idx="161">
                  <c:v>83.5</c:v>
                </c:pt>
                <c:pt idx="162">
                  <c:v>83.4</c:v>
                </c:pt>
                <c:pt idx="163">
                  <c:v>83.5</c:v>
                </c:pt>
                <c:pt idx="164">
                  <c:v>83.5</c:v>
                </c:pt>
                <c:pt idx="165">
                  <c:v>83.3</c:v>
                </c:pt>
                <c:pt idx="166">
                  <c:v>83.3</c:v>
                </c:pt>
                <c:pt idx="167">
                  <c:v>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5-4F5D-80AC-9BAE00430EDC}"/>
            </c:ext>
          </c:extLst>
        </c:ser>
        <c:ser>
          <c:idx val="1"/>
          <c:order val="1"/>
          <c:tx>
            <c:strRef>
              <c:f>'LFP by gender'!$I$254</c:f>
              <c:strCache>
                <c:ptCount val="1"/>
                <c:pt idx="0">
                  <c:v>Females aged 25-54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'LFP by gender'!$G$255:$G$422</c:f>
              <c:numCache>
                <c:formatCode>[$-409]mmm\-yy;@</c:formatCode>
                <c:ptCount val="16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</c:numCache>
            </c:numRef>
          </c:cat>
          <c:val>
            <c:numRef>
              <c:f>'LFP by gender'!$I$255:$I$422</c:f>
              <c:numCache>
                <c:formatCode>0.0</c:formatCode>
                <c:ptCount val="168"/>
                <c:pt idx="0">
                  <c:v>75.599999999999994</c:v>
                </c:pt>
                <c:pt idx="1">
                  <c:v>75.5</c:v>
                </c:pt>
                <c:pt idx="2">
                  <c:v>75.5</c:v>
                </c:pt>
                <c:pt idx="3">
                  <c:v>75.599999999999994</c:v>
                </c:pt>
                <c:pt idx="4">
                  <c:v>75.2</c:v>
                </c:pt>
                <c:pt idx="5">
                  <c:v>75.099999999999994</c:v>
                </c:pt>
                <c:pt idx="6">
                  <c:v>74.8</c:v>
                </c:pt>
                <c:pt idx="7">
                  <c:v>74.900000000000006</c:v>
                </c:pt>
                <c:pt idx="8">
                  <c:v>74.900000000000006</c:v>
                </c:pt>
                <c:pt idx="9">
                  <c:v>74.900000000000006</c:v>
                </c:pt>
                <c:pt idx="10">
                  <c:v>75.3</c:v>
                </c:pt>
                <c:pt idx="11">
                  <c:v>75.2</c:v>
                </c:pt>
                <c:pt idx="12">
                  <c:v>74.900000000000006</c:v>
                </c:pt>
                <c:pt idx="13">
                  <c:v>74.7</c:v>
                </c:pt>
                <c:pt idx="14">
                  <c:v>74.900000000000006</c:v>
                </c:pt>
                <c:pt idx="15">
                  <c:v>74.900000000000006</c:v>
                </c:pt>
                <c:pt idx="16">
                  <c:v>74.599999999999994</c:v>
                </c:pt>
                <c:pt idx="17">
                  <c:v>74.599999999999994</c:v>
                </c:pt>
                <c:pt idx="18">
                  <c:v>74.5</c:v>
                </c:pt>
                <c:pt idx="19">
                  <c:v>74.7</c:v>
                </c:pt>
                <c:pt idx="20">
                  <c:v>74.599999999999994</c:v>
                </c:pt>
                <c:pt idx="21">
                  <c:v>74.400000000000006</c:v>
                </c:pt>
                <c:pt idx="22">
                  <c:v>74.400000000000006</c:v>
                </c:pt>
                <c:pt idx="23">
                  <c:v>74.599999999999994</c:v>
                </c:pt>
                <c:pt idx="24">
                  <c:v>74.5</c:v>
                </c:pt>
                <c:pt idx="25">
                  <c:v>74.5</c:v>
                </c:pt>
                <c:pt idx="26">
                  <c:v>74.5</c:v>
                </c:pt>
                <c:pt idx="27">
                  <c:v>74.400000000000006</c:v>
                </c:pt>
                <c:pt idx="28">
                  <c:v>74.5</c:v>
                </c:pt>
                <c:pt idx="29">
                  <c:v>74.400000000000006</c:v>
                </c:pt>
                <c:pt idx="30">
                  <c:v>74.5</c:v>
                </c:pt>
                <c:pt idx="31">
                  <c:v>74.5</c:v>
                </c:pt>
                <c:pt idx="32">
                  <c:v>74.599999999999994</c:v>
                </c:pt>
                <c:pt idx="33">
                  <c:v>74.7</c:v>
                </c:pt>
                <c:pt idx="34">
                  <c:v>74.3</c:v>
                </c:pt>
                <c:pt idx="35">
                  <c:v>74.599999999999994</c:v>
                </c:pt>
                <c:pt idx="36">
                  <c:v>74</c:v>
                </c:pt>
                <c:pt idx="37">
                  <c:v>73.900000000000006</c:v>
                </c:pt>
                <c:pt idx="38">
                  <c:v>73.900000000000006</c:v>
                </c:pt>
                <c:pt idx="39">
                  <c:v>73.7</c:v>
                </c:pt>
                <c:pt idx="40">
                  <c:v>74</c:v>
                </c:pt>
                <c:pt idx="41">
                  <c:v>74</c:v>
                </c:pt>
                <c:pt idx="42">
                  <c:v>74.099999999999994</c:v>
                </c:pt>
                <c:pt idx="43">
                  <c:v>74</c:v>
                </c:pt>
                <c:pt idx="44">
                  <c:v>73.900000000000006</c:v>
                </c:pt>
                <c:pt idx="45">
                  <c:v>73.5</c:v>
                </c:pt>
                <c:pt idx="46">
                  <c:v>73.8</c:v>
                </c:pt>
                <c:pt idx="47">
                  <c:v>73.8</c:v>
                </c:pt>
                <c:pt idx="48">
                  <c:v>73.900000000000006</c:v>
                </c:pt>
                <c:pt idx="49">
                  <c:v>74.3</c:v>
                </c:pt>
                <c:pt idx="50">
                  <c:v>74.2</c:v>
                </c:pt>
                <c:pt idx="51">
                  <c:v>74</c:v>
                </c:pt>
                <c:pt idx="52">
                  <c:v>73.8</c:v>
                </c:pt>
                <c:pt idx="53">
                  <c:v>74</c:v>
                </c:pt>
                <c:pt idx="54">
                  <c:v>73.7</c:v>
                </c:pt>
                <c:pt idx="55">
                  <c:v>74</c:v>
                </c:pt>
                <c:pt idx="56">
                  <c:v>73.7</c:v>
                </c:pt>
                <c:pt idx="57">
                  <c:v>73.900000000000006</c:v>
                </c:pt>
                <c:pt idx="58">
                  <c:v>73.900000000000006</c:v>
                </c:pt>
                <c:pt idx="59">
                  <c:v>73.8</c:v>
                </c:pt>
                <c:pt idx="60">
                  <c:v>73.8</c:v>
                </c:pt>
                <c:pt idx="61">
                  <c:v>73.599999999999994</c:v>
                </c:pt>
                <c:pt idx="62">
                  <c:v>73.400000000000006</c:v>
                </c:pt>
                <c:pt idx="63">
                  <c:v>73.8</c:v>
                </c:pt>
                <c:pt idx="64">
                  <c:v>74.099999999999994</c:v>
                </c:pt>
                <c:pt idx="65">
                  <c:v>73.8</c:v>
                </c:pt>
                <c:pt idx="66">
                  <c:v>73.5</c:v>
                </c:pt>
                <c:pt idx="67">
                  <c:v>73.5</c:v>
                </c:pt>
                <c:pt idx="68">
                  <c:v>73.3</c:v>
                </c:pt>
                <c:pt idx="69">
                  <c:v>73.599999999999994</c:v>
                </c:pt>
                <c:pt idx="70">
                  <c:v>73.900000000000006</c:v>
                </c:pt>
                <c:pt idx="71">
                  <c:v>73.900000000000006</c:v>
                </c:pt>
                <c:pt idx="72">
                  <c:v>74</c:v>
                </c:pt>
                <c:pt idx="73">
                  <c:v>74</c:v>
                </c:pt>
                <c:pt idx="74">
                  <c:v>74.2</c:v>
                </c:pt>
                <c:pt idx="75">
                  <c:v>74.2</c:v>
                </c:pt>
                <c:pt idx="76">
                  <c:v>74.2</c:v>
                </c:pt>
                <c:pt idx="77">
                  <c:v>74.2</c:v>
                </c:pt>
                <c:pt idx="78">
                  <c:v>74.2</c:v>
                </c:pt>
                <c:pt idx="79">
                  <c:v>74.400000000000006</c:v>
                </c:pt>
                <c:pt idx="80">
                  <c:v>74.7</c:v>
                </c:pt>
                <c:pt idx="81">
                  <c:v>74.7</c:v>
                </c:pt>
                <c:pt idx="82">
                  <c:v>74.400000000000006</c:v>
                </c:pt>
                <c:pt idx="83">
                  <c:v>74.400000000000006</c:v>
                </c:pt>
                <c:pt idx="84">
                  <c:v>74.400000000000006</c:v>
                </c:pt>
                <c:pt idx="85">
                  <c:v>74.8</c:v>
                </c:pt>
                <c:pt idx="86">
                  <c:v>74.900000000000006</c:v>
                </c:pt>
                <c:pt idx="87">
                  <c:v>75.099999999999994</c:v>
                </c:pt>
                <c:pt idx="88">
                  <c:v>75.099999999999994</c:v>
                </c:pt>
                <c:pt idx="89">
                  <c:v>75</c:v>
                </c:pt>
                <c:pt idx="90">
                  <c:v>75.2</c:v>
                </c:pt>
                <c:pt idx="91">
                  <c:v>75</c:v>
                </c:pt>
                <c:pt idx="92">
                  <c:v>75.3</c:v>
                </c:pt>
                <c:pt idx="93">
                  <c:v>74.8</c:v>
                </c:pt>
                <c:pt idx="94">
                  <c:v>75.2</c:v>
                </c:pt>
                <c:pt idx="95">
                  <c:v>74.900000000000006</c:v>
                </c:pt>
                <c:pt idx="96">
                  <c:v>74.7</c:v>
                </c:pt>
                <c:pt idx="97">
                  <c:v>75.2</c:v>
                </c:pt>
                <c:pt idx="98">
                  <c:v>75</c:v>
                </c:pt>
                <c:pt idx="99">
                  <c:v>74.900000000000006</c:v>
                </c:pt>
                <c:pt idx="100">
                  <c:v>75</c:v>
                </c:pt>
                <c:pt idx="101">
                  <c:v>75.400000000000006</c:v>
                </c:pt>
                <c:pt idx="102">
                  <c:v>75.599999999999994</c:v>
                </c:pt>
                <c:pt idx="103">
                  <c:v>75.3</c:v>
                </c:pt>
                <c:pt idx="104">
                  <c:v>75.3</c:v>
                </c:pt>
                <c:pt idx="105">
                  <c:v>75.7</c:v>
                </c:pt>
                <c:pt idx="106">
                  <c:v>75.7</c:v>
                </c:pt>
                <c:pt idx="107">
                  <c:v>75.8</c:v>
                </c:pt>
                <c:pt idx="108">
                  <c:v>75.8</c:v>
                </c:pt>
                <c:pt idx="109">
                  <c:v>75.8</c:v>
                </c:pt>
                <c:pt idx="110">
                  <c:v>75.5</c:v>
                </c:pt>
                <c:pt idx="111">
                  <c:v>75.5</c:v>
                </c:pt>
                <c:pt idx="112">
                  <c:v>75.599999999999994</c:v>
                </c:pt>
                <c:pt idx="113">
                  <c:v>75.900000000000006</c:v>
                </c:pt>
                <c:pt idx="114">
                  <c:v>75.400000000000006</c:v>
                </c:pt>
                <c:pt idx="115">
                  <c:v>76.2</c:v>
                </c:pt>
                <c:pt idx="116">
                  <c:v>76.400000000000006</c:v>
                </c:pt>
                <c:pt idx="117">
                  <c:v>76.7</c:v>
                </c:pt>
                <c:pt idx="118">
                  <c:v>76.599999999999994</c:v>
                </c:pt>
                <c:pt idx="119">
                  <c:v>76.900000000000006</c:v>
                </c:pt>
                <c:pt idx="120">
                  <c:v>76.900000000000006</c:v>
                </c:pt>
                <c:pt idx="121">
                  <c:v>77</c:v>
                </c:pt>
                <c:pt idx="122">
                  <c:v>76.099999999999994</c:v>
                </c:pt>
                <c:pt idx="123">
                  <c:v>73.5</c:v>
                </c:pt>
                <c:pt idx="124">
                  <c:v>74.2</c:v>
                </c:pt>
                <c:pt idx="125">
                  <c:v>75.3</c:v>
                </c:pt>
                <c:pt idx="126">
                  <c:v>75.099999999999994</c:v>
                </c:pt>
                <c:pt idx="127">
                  <c:v>74.900000000000006</c:v>
                </c:pt>
                <c:pt idx="128">
                  <c:v>74.400000000000006</c:v>
                </c:pt>
                <c:pt idx="129">
                  <c:v>74.8</c:v>
                </c:pt>
                <c:pt idx="130">
                  <c:v>74.599999999999994</c:v>
                </c:pt>
                <c:pt idx="131">
                  <c:v>74.8</c:v>
                </c:pt>
                <c:pt idx="132">
                  <c:v>74.7</c:v>
                </c:pt>
                <c:pt idx="133">
                  <c:v>75</c:v>
                </c:pt>
                <c:pt idx="134">
                  <c:v>75.2</c:v>
                </c:pt>
                <c:pt idx="135">
                  <c:v>75.099999999999994</c:v>
                </c:pt>
                <c:pt idx="136">
                  <c:v>75</c:v>
                </c:pt>
                <c:pt idx="137">
                  <c:v>75.400000000000006</c:v>
                </c:pt>
                <c:pt idx="138">
                  <c:v>75.5</c:v>
                </c:pt>
                <c:pt idx="139">
                  <c:v>75.3</c:v>
                </c:pt>
                <c:pt idx="140">
                  <c:v>75.2</c:v>
                </c:pt>
                <c:pt idx="141">
                  <c:v>75.400000000000006</c:v>
                </c:pt>
                <c:pt idx="142">
                  <c:v>75.7</c:v>
                </c:pt>
                <c:pt idx="143">
                  <c:v>75.900000000000006</c:v>
                </c:pt>
                <c:pt idx="144">
                  <c:v>76</c:v>
                </c:pt>
                <c:pt idx="145">
                  <c:v>75.900000000000006</c:v>
                </c:pt>
                <c:pt idx="146">
                  <c:v>76.5</c:v>
                </c:pt>
                <c:pt idx="147">
                  <c:v>76.3</c:v>
                </c:pt>
                <c:pt idx="148">
                  <c:v>76.599999999999994</c:v>
                </c:pt>
                <c:pt idx="149">
                  <c:v>76.400000000000006</c:v>
                </c:pt>
                <c:pt idx="150">
                  <c:v>76.400000000000006</c:v>
                </c:pt>
                <c:pt idx="151">
                  <c:v>77.099999999999994</c:v>
                </c:pt>
                <c:pt idx="152">
                  <c:v>76.599999999999994</c:v>
                </c:pt>
                <c:pt idx="153">
                  <c:v>76.5</c:v>
                </c:pt>
                <c:pt idx="154">
                  <c:v>76.3</c:v>
                </c:pt>
                <c:pt idx="155">
                  <c:v>76.400000000000006</c:v>
                </c:pt>
                <c:pt idx="156">
                  <c:v>76.900000000000006</c:v>
                </c:pt>
                <c:pt idx="157">
                  <c:v>77.2</c:v>
                </c:pt>
                <c:pt idx="158">
                  <c:v>77.2</c:v>
                </c:pt>
                <c:pt idx="159">
                  <c:v>77.5</c:v>
                </c:pt>
                <c:pt idx="160">
                  <c:v>77.599999999999994</c:v>
                </c:pt>
                <c:pt idx="161">
                  <c:v>77.8</c:v>
                </c:pt>
                <c:pt idx="162">
                  <c:v>77.5</c:v>
                </c:pt>
                <c:pt idx="163">
                  <c:v>77.7</c:v>
                </c:pt>
                <c:pt idx="164">
                  <c:v>77.400000000000006</c:v>
                </c:pt>
                <c:pt idx="165">
                  <c:v>77.599999999999994</c:v>
                </c:pt>
                <c:pt idx="166">
                  <c:v>77.3</c:v>
                </c:pt>
                <c:pt idx="167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5-4F5D-80AC-9BAE00430EDC}"/>
            </c:ext>
          </c:extLst>
        </c:ser>
        <c:ser>
          <c:idx val="2"/>
          <c:order val="2"/>
          <c:tx>
            <c:strRef>
              <c:f>'LFP by gender'!$J$254</c:f>
              <c:strCache>
                <c:ptCount val="1"/>
                <c:pt idx="0">
                  <c:v>Males aged 25-54</c:v>
                </c:pt>
              </c:strCache>
            </c:strRef>
          </c:tx>
          <c:spPr>
            <a:ln w="63500" cap="rnd">
              <a:solidFill>
                <a:srgbClr val="238DC1"/>
              </a:solidFill>
              <a:round/>
            </a:ln>
            <a:effectLst/>
          </c:spPr>
          <c:marker>
            <c:symbol val="none"/>
          </c:marker>
          <c:cat>
            <c:numRef>
              <c:f>'LFP by gender'!$G$255:$G$422</c:f>
              <c:numCache>
                <c:formatCode>[$-409]mmm\-yy;@</c:formatCode>
                <c:ptCount val="16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</c:numCache>
            </c:numRef>
          </c:cat>
          <c:val>
            <c:numRef>
              <c:f>'LFP by gender'!$J$255:$J$422</c:f>
              <c:numCache>
                <c:formatCode>0.0</c:formatCode>
                <c:ptCount val="168"/>
                <c:pt idx="0">
                  <c:v>89.2</c:v>
                </c:pt>
                <c:pt idx="1">
                  <c:v>89.2</c:v>
                </c:pt>
                <c:pt idx="2">
                  <c:v>89.5</c:v>
                </c:pt>
                <c:pt idx="3">
                  <c:v>89.7</c:v>
                </c:pt>
                <c:pt idx="4">
                  <c:v>89.5</c:v>
                </c:pt>
                <c:pt idx="5">
                  <c:v>89.5</c:v>
                </c:pt>
                <c:pt idx="6">
                  <c:v>89.2</c:v>
                </c:pt>
                <c:pt idx="7">
                  <c:v>89.3</c:v>
                </c:pt>
                <c:pt idx="8">
                  <c:v>89.3</c:v>
                </c:pt>
                <c:pt idx="9">
                  <c:v>88.9</c:v>
                </c:pt>
                <c:pt idx="10">
                  <c:v>88.9</c:v>
                </c:pt>
                <c:pt idx="11">
                  <c:v>88.6</c:v>
                </c:pt>
                <c:pt idx="12">
                  <c:v>88.6</c:v>
                </c:pt>
                <c:pt idx="13">
                  <c:v>88.7</c:v>
                </c:pt>
                <c:pt idx="14">
                  <c:v>88.8</c:v>
                </c:pt>
                <c:pt idx="15">
                  <c:v>88.7</c:v>
                </c:pt>
                <c:pt idx="16">
                  <c:v>89</c:v>
                </c:pt>
                <c:pt idx="17">
                  <c:v>88.9</c:v>
                </c:pt>
                <c:pt idx="18">
                  <c:v>88.6</c:v>
                </c:pt>
                <c:pt idx="19">
                  <c:v>88.7</c:v>
                </c:pt>
                <c:pt idx="20">
                  <c:v>88.6</c:v>
                </c:pt>
                <c:pt idx="21">
                  <c:v>88.4</c:v>
                </c:pt>
                <c:pt idx="22">
                  <c:v>88.7</c:v>
                </c:pt>
                <c:pt idx="23">
                  <c:v>88.7</c:v>
                </c:pt>
                <c:pt idx="24">
                  <c:v>88.8</c:v>
                </c:pt>
                <c:pt idx="25">
                  <c:v>88.7</c:v>
                </c:pt>
                <c:pt idx="26">
                  <c:v>88.9</c:v>
                </c:pt>
                <c:pt idx="27">
                  <c:v>88.7</c:v>
                </c:pt>
                <c:pt idx="28">
                  <c:v>88.6</c:v>
                </c:pt>
                <c:pt idx="29">
                  <c:v>88.9</c:v>
                </c:pt>
                <c:pt idx="30">
                  <c:v>88.6</c:v>
                </c:pt>
                <c:pt idx="31">
                  <c:v>88.6</c:v>
                </c:pt>
                <c:pt idx="32">
                  <c:v>88.6</c:v>
                </c:pt>
                <c:pt idx="33">
                  <c:v>88.8</c:v>
                </c:pt>
                <c:pt idx="34">
                  <c:v>88.4</c:v>
                </c:pt>
                <c:pt idx="35">
                  <c:v>88.6</c:v>
                </c:pt>
                <c:pt idx="36">
                  <c:v>88.4</c:v>
                </c:pt>
                <c:pt idx="37">
                  <c:v>88.5</c:v>
                </c:pt>
                <c:pt idx="38">
                  <c:v>88.3</c:v>
                </c:pt>
                <c:pt idx="39">
                  <c:v>88.6</c:v>
                </c:pt>
                <c:pt idx="40">
                  <c:v>88.6</c:v>
                </c:pt>
                <c:pt idx="41">
                  <c:v>88.6</c:v>
                </c:pt>
                <c:pt idx="42">
                  <c:v>88.5</c:v>
                </c:pt>
                <c:pt idx="43">
                  <c:v>88.3</c:v>
                </c:pt>
                <c:pt idx="44">
                  <c:v>88.4</c:v>
                </c:pt>
                <c:pt idx="45">
                  <c:v>88</c:v>
                </c:pt>
                <c:pt idx="46">
                  <c:v>88.6</c:v>
                </c:pt>
                <c:pt idx="47">
                  <c:v>88.1</c:v>
                </c:pt>
                <c:pt idx="48">
                  <c:v>88.2</c:v>
                </c:pt>
                <c:pt idx="49">
                  <c:v>88.1</c:v>
                </c:pt>
                <c:pt idx="50">
                  <c:v>88.3</c:v>
                </c:pt>
                <c:pt idx="51">
                  <c:v>87.9</c:v>
                </c:pt>
                <c:pt idx="52">
                  <c:v>88</c:v>
                </c:pt>
                <c:pt idx="53">
                  <c:v>88.3</c:v>
                </c:pt>
                <c:pt idx="54">
                  <c:v>88.3</c:v>
                </c:pt>
                <c:pt idx="55">
                  <c:v>88.5</c:v>
                </c:pt>
                <c:pt idx="56">
                  <c:v>88.1</c:v>
                </c:pt>
                <c:pt idx="57">
                  <c:v>88.1</c:v>
                </c:pt>
                <c:pt idx="58">
                  <c:v>88.1</c:v>
                </c:pt>
                <c:pt idx="59">
                  <c:v>88.2</c:v>
                </c:pt>
                <c:pt idx="60">
                  <c:v>88.5</c:v>
                </c:pt>
                <c:pt idx="61">
                  <c:v>88.4</c:v>
                </c:pt>
                <c:pt idx="62">
                  <c:v>88.5</c:v>
                </c:pt>
                <c:pt idx="63">
                  <c:v>88.4</c:v>
                </c:pt>
                <c:pt idx="64">
                  <c:v>88.3</c:v>
                </c:pt>
                <c:pt idx="65">
                  <c:v>88.3</c:v>
                </c:pt>
                <c:pt idx="66">
                  <c:v>88.1</c:v>
                </c:pt>
                <c:pt idx="67">
                  <c:v>88.2</c:v>
                </c:pt>
                <c:pt idx="68">
                  <c:v>88.2</c:v>
                </c:pt>
                <c:pt idx="69">
                  <c:v>88.2</c:v>
                </c:pt>
                <c:pt idx="70">
                  <c:v>88.1</c:v>
                </c:pt>
                <c:pt idx="71">
                  <c:v>88.2</c:v>
                </c:pt>
                <c:pt idx="72">
                  <c:v>88.4</c:v>
                </c:pt>
                <c:pt idx="73">
                  <c:v>88.4</c:v>
                </c:pt>
                <c:pt idx="74">
                  <c:v>88.7</c:v>
                </c:pt>
                <c:pt idx="75">
                  <c:v>88.6</c:v>
                </c:pt>
                <c:pt idx="76">
                  <c:v>88.4</c:v>
                </c:pt>
                <c:pt idx="77">
                  <c:v>88.7</c:v>
                </c:pt>
                <c:pt idx="78">
                  <c:v>88.5</c:v>
                </c:pt>
                <c:pt idx="79">
                  <c:v>88.5</c:v>
                </c:pt>
                <c:pt idx="80">
                  <c:v>88.6</c:v>
                </c:pt>
                <c:pt idx="81">
                  <c:v>88.6</c:v>
                </c:pt>
                <c:pt idx="82">
                  <c:v>88.5</c:v>
                </c:pt>
                <c:pt idx="83">
                  <c:v>88.5</c:v>
                </c:pt>
                <c:pt idx="84">
                  <c:v>88.8</c:v>
                </c:pt>
                <c:pt idx="85">
                  <c:v>88.6</c:v>
                </c:pt>
                <c:pt idx="86">
                  <c:v>88.5</c:v>
                </c:pt>
                <c:pt idx="87">
                  <c:v>88.6</c:v>
                </c:pt>
                <c:pt idx="88">
                  <c:v>88.5</c:v>
                </c:pt>
                <c:pt idx="89">
                  <c:v>88.6</c:v>
                </c:pt>
                <c:pt idx="90">
                  <c:v>88.6</c:v>
                </c:pt>
                <c:pt idx="91">
                  <c:v>88.4</c:v>
                </c:pt>
                <c:pt idx="92">
                  <c:v>88.7</c:v>
                </c:pt>
                <c:pt idx="93">
                  <c:v>88.6</c:v>
                </c:pt>
                <c:pt idx="94">
                  <c:v>88.5</c:v>
                </c:pt>
                <c:pt idx="95">
                  <c:v>89</c:v>
                </c:pt>
                <c:pt idx="96">
                  <c:v>89</c:v>
                </c:pt>
                <c:pt idx="97">
                  <c:v>89.2</c:v>
                </c:pt>
                <c:pt idx="98">
                  <c:v>89.2</c:v>
                </c:pt>
                <c:pt idx="99">
                  <c:v>89.3</c:v>
                </c:pt>
                <c:pt idx="100">
                  <c:v>89.1</c:v>
                </c:pt>
                <c:pt idx="101">
                  <c:v>89</c:v>
                </c:pt>
                <c:pt idx="102">
                  <c:v>88.9</c:v>
                </c:pt>
                <c:pt idx="103">
                  <c:v>88.7</c:v>
                </c:pt>
                <c:pt idx="104">
                  <c:v>88.7</c:v>
                </c:pt>
                <c:pt idx="105">
                  <c:v>89</c:v>
                </c:pt>
                <c:pt idx="106">
                  <c:v>88.9</c:v>
                </c:pt>
                <c:pt idx="107">
                  <c:v>88.9</c:v>
                </c:pt>
                <c:pt idx="108">
                  <c:v>89.4</c:v>
                </c:pt>
                <c:pt idx="109">
                  <c:v>89.3</c:v>
                </c:pt>
                <c:pt idx="110">
                  <c:v>89.6</c:v>
                </c:pt>
                <c:pt idx="111">
                  <c:v>89.2</c:v>
                </c:pt>
                <c:pt idx="112">
                  <c:v>88.9</c:v>
                </c:pt>
                <c:pt idx="113">
                  <c:v>88.8</c:v>
                </c:pt>
                <c:pt idx="114">
                  <c:v>88.9</c:v>
                </c:pt>
                <c:pt idx="115">
                  <c:v>89</c:v>
                </c:pt>
                <c:pt idx="116">
                  <c:v>89.1</c:v>
                </c:pt>
                <c:pt idx="117">
                  <c:v>89</c:v>
                </c:pt>
                <c:pt idx="118">
                  <c:v>89.2</c:v>
                </c:pt>
                <c:pt idx="119">
                  <c:v>89.1</c:v>
                </c:pt>
                <c:pt idx="120">
                  <c:v>89.4</c:v>
                </c:pt>
                <c:pt idx="121">
                  <c:v>89.2</c:v>
                </c:pt>
                <c:pt idx="122">
                  <c:v>89.1</c:v>
                </c:pt>
                <c:pt idx="123">
                  <c:v>86.4</c:v>
                </c:pt>
                <c:pt idx="124">
                  <c:v>87.2</c:v>
                </c:pt>
                <c:pt idx="125">
                  <c:v>87.8</c:v>
                </c:pt>
                <c:pt idx="126">
                  <c:v>87.6</c:v>
                </c:pt>
                <c:pt idx="127">
                  <c:v>88</c:v>
                </c:pt>
                <c:pt idx="128">
                  <c:v>87.6</c:v>
                </c:pt>
                <c:pt idx="129">
                  <c:v>87.8</c:v>
                </c:pt>
                <c:pt idx="130">
                  <c:v>87.4</c:v>
                </c:pt>
                <c:pt idx="131">
                  <c:v>87.4</c:v>
                </c:pt>
                <c:pt idx="132">
                  <c:v>87.6</c:v>
                </c:pt>
                <c:pt idx="133">
                  <c:v>87.6</c:v>
                </c:pt>
                <c:pt idx="134">
                  <c:v>87.6</c:v>
                </c:pt>
                <c:pt idx="135">
                  <c:v>87.8</c:v>
                </c:pt>
                <c:pt idx="136">
                  <c:v>87.9</c:v>
                </c:pt>
                <c:pt idx="137">
                  <c:v>88.1</c:v>
                </c:pt>
                <c:pt idx="138">
                  <c:v>88.3</c:v>
                </c:pt>
                <c:pt idx="139">
                  <c:v>88.3</c:v>
                </c:pt>
                <c:pt idx="140">
                  <c:v>88.1</c:v>
                </c:pt>
                <c:pt idx="141">
                  <c:v>88.1</c:v>
                </c:pt>
                <c:pt idx="142">
                  <c:v>88.2</c:v>
                </c:pt>
                <c:pt idx="143">
                  <c:v>88</c:v>
                </c:pt>
                <c:pt idx="144">
                  <c:v>88.2</c:v>
                </c:pt>
                <c:pt idx="145">
                  <c:v>88.8</c:v>
                </c:pt>
                <c:pt idx="146">
                  <c:v>88.6</c:v>
                </c:pt>
                <c:pt idx="147">
                  <c:v>88.7</c:v>
                </c:pt>
                <c:pt idx="148">
                  <c:v>88.7</c:v>
                </c:pt>
                <c:pt idx="149">
                  <c:v>88.4</c:v>
                </c:pt>
                <c:pt idx="150">
                  <c:v>88.5</c:v>
                </c:pt>
                <c:pt idx="151">
                  <c:v>88.6</c:v>
                </c:pt>
                <c:pt idx="152">
                  <c:v>88.7</c:v>
                </c:pt>
                <c:pt idx="153">
                  <c:v>88.5</c:v>
                </c:pt>
                <c:pt idx="154">
                  <c:v>88.4</c:v>
                </c:pt>
                <c:pt idx="155">
                  <c:v>88.5</c:v>
                </c:pt>
                <c:pt idx="156">
                  <c:v>88.5</c:v>
                </c:pt>
                <c:pt idx="157">
                  <c:v>89</c:v>
                </c:pt>
                <c:pt idx="158">
                  <c:v>89.1</c:v>
                </c:pt>
                <c:pt idx="159">
                  <c:v>89.1</c:v>
                </c:pt>
                <c:pt idx="160">
                  <c:v>89.1</c:v>
                </c:pt>
                <c:pt idx="161">
                  <c:v>89.2</c:v>
                </c:pt>
                <c:pt idx="162">
                  <c:v>89.4</c:v>
                </c:pt>
                <c:pt idx="163">
                  <c:v>89.3</c:v>
                </c:pt>
                <c:pt idx="164">
                  <c:v>89.6</c:v>
                </c:pt>
                <c:pt idx="165">
                  <c:v>89</c:v>
                </c:pt>
                <c:pt idx="166">
                  <c:v>89.3</c:v>
                </c:pt>
                <c:pt idx="167">
                  <c:v>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5-4F5D-80AC-9BAE00430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847088"/>
        <c:axId val="1750855728"/>
      </c:lineChart>
      <c:dateAx>
        <c:axId val="1750847088"/>
        <c:scaling>
          <c:orientation val="minMax"/>
          <c:max val="45261"/>
          <c:min val="40513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0855728"/>
        <c:crosses val="autoZero"/>
        <c:auto val="1"/>
        <c:lblOffset val="100"/>
        <c:baseTimeUnit val="months"/>
        <c:majorUnit val="6"/>
        <c:majorTimeUnit val="months"/>
      </c:dateAx>
      <c:valAx>
        <c:axId val="1750855728"/>
        <c:scaling>
          <c:orientation val="minMax"/>
          <c:max val="9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08470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labor force participation rate</a:t>
            </a:r>
          </a:p>
          <a:p>
            <a:pPr>
              <a:defRPr/>
            </a:pP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group, seasonally 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68954567847033"/>
          <c:y val="0.16252128673282171"/>
          <c:w val="0.80267059710902544"/>
          <c:h val="0.69664050277200462"/>
        </c:manualLayout>
      </c:layout>
      <c:lineChart>
        <c:grouping val="standard"/>
        <c:varyColors val="0"/>
        <c:ser>
          <c:idx val="2"/>
          <c:order val="0"/>
          <c:tx>
            <c:strRef>
              <c:f>'LFP by age'!$D$14</c:f>
              <c:strCache>
                <c:ptCount val="1"/>
                <c:pt idx="0">
                  <c:v>25-54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'LFP by age'!$A$255:$A$422</c:f>
              <c:numCache>
                <c:formatCode>[$-409]mmm\-yy;@</c:formatCode>
                <c:ptCount val="16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</c:numCache>
            </c:numRef>
          </c:cat>
          <c:val>
            <c:numRef>
              <c:f>'LFP by age'!$D$255:$D$422</c:f>
              <c:numCache>
                <c:formatCode>0.0</c:formatCode>
                <c:ptCount val="168"/>
                <c:pt idx="0">
                  <c:v>82.4</c:v>
                </c:pt>
                <c:pt idx="1">
                  <c:v>82.3</c:v>
                </c:pt>
                <c:pt idx="2">
                  <c:v>82.4</c:v>
                </c:pt>
                <c:pt idx="3">
                  <c:v>82.6</c:v>
                </c:pt>
                <c:pt idx="4">
                  <c:v>82.3</c:v>
                </c:pt>
                <c:pt idx="5">
                  <c:v>82.2</c:v>
                </c:pt>
                <c:pt idx="6">
                  <c:v>81.900000000000006</c:v>
                </c:pt>
                <c:pt idx="7">
                  <c:v>82</c:v>
                </c:pt>
                <c:pt idx="8">
                  <c:v>82</c:v>
                </c:pt>
                <c:pt idx="9">
                  <c:v>81.8</c:v>
                </c:pt>
                <c:pt idx="10">
                  <c:v>82</c:v>
                </c:pt>
                <c:pt idx="11">
                  <c:v>81.900000000000006</c:v>
                </c:pt>
                <c:pt idx="12">
                  <c:v>81.7</c:v>
                </c:pt>
                <c:pt idx="13">
                  <c:v>81.599999999999994</c:v>
                </c:pt>
                <c:pt idx="14">
                  <c:v>81.7</c:v>
                </c:pt>
                <c:pt idx="15">
                  <c:v>81.7</c:v>
                </c:pt>
                <c:pt idx="16">
                  <c:v>81.7</c:v>
                </c:pt>
                <c:pt idx="17">
                  <c:v>81.7</c:v>
                </c:pt>
                <c:pt idx="18">
                  <c:v>81.400000000000006</c:v>
                </c:pt>
                <c:pt idx="19">
                  <c:v>81.599999999999994</c:v>
                </c:pt>
                <c:pt idx="20">
                  <c:v>81.5</c:v>
                </c:pt>
                <c:pt idx="21">
                  <c:v>81.3</c:v>
                </c:pt>
                <c:pt idx="22">
                  <c:v>81.5</c:v>
                </c:pt>
                <c:pt idx="23">
                  <c:v>81.599999999999994</c:v>
                </c:pt>
                <c:pt idx="24">
                  <c:v>81.5</c:v>
                </c:pt>
                <c:pt idx="25">
                  <c:v>81.5</c:v>
                </c:pt>
                <c:pt idx="26">
                  <c:v>81.5</c:v>
                </c:pt>
                <c:pt idx="27">
                  <c:v>81.400000000000006</c:v>
                </c:pt>
                <c:pt idx="28">
                  <c:v>81.400000000000006</c:v>
                </c:pt>
                <c:pt idx="29">
                  <c:v>81.5</c:v>
                </c:pt>
                <c:pt idx="30">
                  <c:v>81.400000000000006</c:v>
                </c:pt>
                <c:pt idx="31">
                  <c:v>81.400000000000006</c:v>
                </c:pt>
                <c:pt idx="32">
                  <c:v>81.5</c:v>
                </c:pt>
                <c:pt idx="33">
                  <c:v>81.599999999999994</c:v>
                </c:pt>
                <c:pt idx="34">
                  <c:v>81.2</c:v>
                </c:pt>
                <c:pt idx="35">
                  <c:v>81.400000000000006</c:v>
                </c:pt>
                <c:pt idx="36">
                  <c:v>81.099999999999994</c:v>
                </c:pt>
                <c:pt idx="37">
                  <c:v>81</c:v>
                </c:pt>
                <c:pt idx="38">
                  <c:v>81</c:v>
                </c:pt>
                <c:pt idx="39">
                  <c:v>81</c:v>
                </c:pt>
                <c:pt idx="40">
                  <c:v>81.2</c:v>
                </c:pt>
                <c:pt idx="41">
                  <c:v>81.2</c:v>
                </c:pt>
                <c:pt idx="42">
                  <c:v>81.2</c:v>
                </c:pt>
                <c:pt idx="43">
                  <c:v>81</c:v>
                </c:pt>
                <c:pt idx="44">
                  <c:v>81</c:v>
                </c:pt>
                <c:pt idx="45">
                  <c:v>80.599999999999994</c:v>
                </c:pt>
                <c:pt idx="46">
                  <c:v>81</c:v>
                </c:pt>
                <c:pt idx="47">
                  <c:v>80.8</c:v>
                </c:pt>
                <c:pt idx="48">
                  <c:v>80.900000000000006</c:v>
                </c:pt>
                <c:pt idx="49">
                  <c:v>81.099999999999994</c:v>
                </c:pt>
                <c:pt idx="50">
                  <c:v>81.099999999999994</c:v>
                </c:pt>
                <c:pt idx="51">
                  <c:v>80.8</c:v>
                </c:pt>
                <c:pt idx="52">
                  <c:v>80.7</c:v>
                </c:pt>
                <c:pt idx="53">
                  <c:v>81</c:v>
                </c:pt>
                <c:pt idx="54">
                  <c:v>80.8</c:v>
                </c:pt>
                <c:pt idx="55">
                  <c:v>81.099999999999994</c:v>
                </c:pt>
                <c:pt idx="56">
                  <c:v>80.8</c:v>
                </c:pt>
                <c:pt idx="57">
                  <c:v>80.900000000000006</c:v>
                </c:pt>
                <c:pt idx="58">
                  <c:v>80.900000000000006</c:v>
                </c:pt>
                <c:pt idx="59">
                  <c:v>80.900000000000006</c:v>
                </c:pt>
                <c:pt idx="60">
                  <c:v>81</c:v>
                </c:pt>
                <c:pt idx="61">
                  <c:v>80.900000000000006</c:v>
                </c:pt>
                <c:pt idx="62">
                  <c:v>80.8</c:v>
                </c:pt>
                <c:pt idx="63">
                  <c:v>81</c:v>
                </c:pt>
                <c:pt idx="64">
                  <c:v>81.099999999999994</c:v>
                </c:pt>
                <c:pt idx="65">
                  <c:v>80.900000000000006</c:v>
                </c:pt>
                <c:pt idx="66">
                  <c:v>80.7</c:v>
                </c:pt>
                <c:pt idx="67">
                  <c:v>80.7</c:v>
                </c:pt>
                <c:pt idx="68">
                  <c:v>80.599999999999994</c:v>
                </c:pt>
                <c:pt idx="69">
                  <c:v>80.8</c:v>
                </c:pt>
                <c:pt idx="70">
                  <c:v>80.900000000000006</c:v>
                </c:pt>
                <c:pt idx="71">
                  <c:v>80.900000000000006</c:v>
                </c:pt>
                <c:pt idx="72">
                  <c:v>81.099999999999994</c:v>
                </c:pt>
                <c:pt idx="73">
                  <c:v>81.099999999999994</c:v>
                </c:pt>
                <c:pt idx="74">
                  <c:v>81.3</c:v>
                </c:pt>
                <c:pt idx="75">
                  <c:v>81.2</c:v>
                </c:pt>
                <c:pt idx="76">
                  <c:v>81.2</c:v>
                </c:pt>
                <c:pt idx="77">
                  <c:v>81.3</c:v>
                </c:pt>
                <c:pt idx="78">
                  <c:v>81.3</c:v>
                </c:pt>
                <c:pt idx="79">
                  <c:v>81.400000000000006</c:v>
                </c:pt>
                <c:pt idx="80">
                  <c:v>81.5</c:v>
                </c:pt>
                <c:pt idx="81">
                  <c:v>81.5</c:v>
                </c:pt>
                <c:pt idx="82">
                  <c:v>81.400000000000006</c:v>
                </c:pt>
                <c:pt idx="83">
                  <c:v>81.3</c:v>
                </c:pt>
                <c:pt idx="84">
                  <c:v>81.5</c:v>
                </c:pt>
                <c:pt idx="85">
                  <c:v>81.599999999999994</c:v>
                </c:pt>
                <c:pt idx="86">
                  <c:v>81.599999999999994</c:v>
                </c:pt>
                <c:pt idx="87">
                  <c:v>81.7</c:v>
                </c:pt>
                <c:pt idx="88">
                  <c:v>81.7</c:v>
                </c:pt>
                <c:pt idx="89">
                  <c:v>81.599999999999994</c:v>
                </c:pt>
                <c:pt idx="90">
                  <c:v>81.8</c:v>
                </c:pt>
                <c:pt idx="91">
                  <c:v>81.599999999999994</c:v>
                </c:pt>
                <c:pt idx="92">
                  <c:v>81.900000000000006</c:v>
                </c:pt>
                <c:pt idx="93">
                  <c:v>81.599999999999994</c:v>
                </c:pt>
                <c:pt idx="94">
                  <c:v>81.7</c:v>
                </c:pt>
                <c:pt idx="95">
                  <c:v>81.8</c:v>
                </c:pt>
                <c:pt idx="96">
                  <c:v>81.7</c:v>
                </c:pt>
                <c:pt idx="97">
                  <c:v>82.1</c:v>
                </c:pt>
                <c:pt idx="98">
                  <c:v>82</c:v>
                </c:pt>
                <c:pt idx="99">
                  <c:v>82</c:v>
                </c:pt>
                <c:pt idx="100">
                  <c:v>81.900000000000006</c:v>
                </c:pt>
                <c:pt idx="101">
                  <c:v>82.1</c:v>
                </c:pt>
                <c:pt idx="102">
                  <c:v>82.1</c:v>
                </c:pt>
                <c:pt idx="103">
                  <c:v>81.900000000000006</c:v>
                </c:pt>
                <c:pt idx="104">
                  <c:v>81.900000000000006</c:v>
                </c:pt>
                <c:pt idx="105">
                  <c:v>82.3</c:v>
                </c:pt>
                <c:pt idx="106">
                  <c:v>82.2</c:v>
                </c:pt>
                <c:pt idx="107">
                  <c:v>82.3</c:v>
                </c:pt>
                <c:pt idx="108">
                  <c:v>82.5</c:v>
                </c:pt>
                <c:pt idx="109">
                  <c:v>82.5</c:v>
                </c:pt>
                <c:pt idx="110">
                  <c:v>82.5</c:v>
                </c:pt>
                <c:pt idx="111">
                  <c:v>82.3</c:v>
                </c:pt>
                <c:pt idx="112">
                  <c:v>82.2</c:v>
                </c:pt>
                <c:pt idx="113">
                  <c:v>82.2</c:v>
                </c:pt>
                <c:pt idx="114">
                  <c:v>82.1</c:v>
                </c:pt>
                <c:pt idx="115">
                  <c:v>82.5</c:v>
                </c:pt>
                <c:pt idx="116">
                  <c:v>82.7</c:v>
                </c:pt>
                <c:pt idx="117">
                  <c:v>82.8</c:v>
                </c:pt>
                <c:pt idx="118">
                  <c:v>82.8</c:v>
                </c:pt>
                <c:pt idx="119">
                  <c:v>82.9</c:v>
                </c:pt>
                <c:pt idx="120">
                  <c:v>83.1</c:v>
                </c:pt>
                <c:pt idx="121">
                  <c:v>83</c:v>
                </c:pt>
                <c:pt idx="122">
                  <c:v>82.5</c:v>
                </c:pt>
                <c:pt idx="123">
                  <c:v>79.900000000000006</c:v>
                </c:pt>
                <c:pt idx="124">
                  <c:v>80.599999999999994</c:v>
                </c:pt>
                <c:pt idx="125">
                  <c:v>81.5</c:v>
                </c:pt>
                <c:pt idx="126">
                  <c:v>81.2</c:v>
                </c:pt>
                <c:pt idx="127">
                  <c:v>81.3</c:v>
                </c:pt>
                <c:pt idx="128">
                  <c:v>80.900000000000006</c:v>
                </c:pt>
                <c:pt idx="129">
                  <c:v>81.2</c:v>
                </c:pt>
                <c:pt idx="130">
                  <c:v>80.900000000000006</c:v>
                </c:pt>
                <c:pt idx="131">
                  <c:v>81</c:v>
                </c:pt>
                <c:pt idx="132">
                  <c:v>81.099999999999994</c:v>
                </c:pt>
                <c:pt idx="133">
                  <c:v>81.2</c:v>
                </c:pt>
                <c:pt idx="134">
                  <c:v>81.3</c:v>
                </c:pt>
                <c:pt idx="135">
                  <c:v>81.400000000000006</c:v>
                </c:pt>
                <c:pt idx="136">
                  <c:v>81.3</c:v>
                </c:pt>
                <c:pt idx="137">
                  <c:v>81.7</c:v>
                </c:pt>
                <c:pt idx="138">
                  <c:v>81.900000000000006</c:v>
                </c:pt>
                <c:pt idx="139">
                  <c:v>81.7</c:v>
                </c:pt>
                <c:pt idx="140">
                  <c:v>81.599999999999994</c:v>
                </c:pt>
                <c:pt idx="141">
                  <c:v>81.7</c:v>
                </c:pt>
                <c:pt idx="142">
                  <c:v>81.900000000000006</c:v>
                </c:pt>
                <c:pt idx="143">
                  <c:v>81.900000000000006</c:v>
                </c:pt>
                <c:pt idx="144">
                  <c:v>82.1</c:v>
                </c:pt>
                <c:pt idx="145">
                  <c:v>82.3</c:v>
                </c:pt>
                <c:pt idx="146">
                  <c:v>82.5</c:v>
                </c:pt>
                <c:pt idx="147">
                  <c:v>82.5</c:v>
                </c:pt>
                <c:pt idx="148">
                  <c:v>82.6</c:v>
                </c:pt>
                <c:pt idx="149">
                  <c:v>82.4</c:v>
                </c:pt>
                <c:pt idx="150">
                  <c:v>82.4</c:v>
                </c:pt>
                <c:pt idx="151">
                  <c:v>82.8</c:v>
                </c:pt>
                <c:pt idx="152">
                  <c:v>82.6</c:v>
                </c:pt>
                <c:pt idx="153">
                  <c:v>82.5</c:v>
                </c:pt>
                <c:pt idx="154">
                  <c:v>82.3</c:v>
                </c:pt>
                <c:pt idx="155">
                  <c:v>82.4</c:v>
                </c:pt>
                <c:pt idx="156">
                  <c:v>82.7</c:v>
                </c:pt>
                <c:pt idx="157">
                  <c:v>83.1</c:v>
                </c:pt>
                <c:pt idx="158">
                  <c:v>83.2</c:v>
                </c:pt>
                <c:pt idx="159">
                  <c:v>83.3</c:v>
                </c:pt>
                <c:pt idx="160">
                  <c:v>83.4</c:v>
                </c:pt>
                <c:pt idx="161">
                  <c:v>83.5</c:v>
                </c:pt>
                <c:pt idx="162">
                  <c:v>83.4</c:v>
                </c:pt>
                <c:pt idx="163">
                  <c:v>83.5</c:v>
                </c:pt>
                <c:pt idx="164">
                  <c:v>83.5</c:v>
                </c:pt>
                <c:pt idx="165">
                  <c:v>83.3</c:v>
                </c:pt>
                <c:pt idx="166">
                  <c:v>83.3</c:v>
                </c:pt>
                <c:pt idx="167">
                  <c:v>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C-4378-A992-C6A956EC532C}"/>
            </c:ext>
          </c:extLst>
        </c:ser>
        <c:ser>
          <c:idx val="0"/>
          <c:order val="1"/>
          <c:tx>
            <c:strRef>
              <c:f>'LFP by age'!$E$14</c:f>
              <c:strCache>
                <c:ptCount val="1"/>
                <c:pt idx="0">
                  <c:v>55-64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'LFP by age'!$A$255:$A$422</c:f>
              <c:numCache>
                <c:formatCode>[$-409]mmm\-yy;@</c:formatCode>
                <c:ptCount val="16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</c:numCache>
            </c:numRef>
          </c:cat>
          <c:val>
            <c:numRef>
              <c:f>'LFP by age'!$E$255:$E$422</c:f>
              <c:numCache>
                <c:formatCode>0.0</c:formatCode>
                <c:ptCount val="168"/>
                <c:pt idx="0">
                  <c:v>64.685063289411801</c:v>
                </c:pt>
                <c:pt idx="1">
                  <c:v>64.768271633855207</c:v>
                </c:pt>
                <c:pt idx="2">
                  <c:v>65.154588293277399</c:v>
                </c:pt>
                <c:pt idx="3">
                  <c:v>65.523342813957498</c:v>
                </c:pt>
                <c:pt idx="4">
                  <c:v>65.458873923696999</c:v>
                </c:pt>
                <c:pt idx="5">
                  <c:v>65.269582227502795</c:v>
                </c:pt>
                <c:pt idx="6">
                  <c:v>65.286671394306595</c:v>
                </c:pt>
                <c:pt idx="7">
                  <c:v>65.123415657664594</c:v>
                </c:pt>
                <c:pt idx="8">
                  <c:v>65.005230671167794</c:v>
                </c:pt>
                <c:pt idx="9">
                  <c:v>64.201890160770105</c:v>
                </c:pt>
                <c:pt idx="10">
                  <c:v>64.240460517294594</c:v>
                </c:pt>
                <c:pt idx="11">
                  <c:v>64.306230790006595</c:v>
                </c:pt>
                <c:pt idx="12">
                  <c:v>64.287657140471396</c:v>
                </c:pt>
                <c:pt idx="13">
                  <c:v>64.083583091637905</c:v>
                </c:pt>
                <c:pt idx="14">
                  <c:v>64.131370513875794</c:v>
                </c:pt>
                <c:pt idx="15">
                  <c:v>64.258924284863895</c:v>
                </c:pt>
                <c:pt idx="16">
                  <c:v>64.2192874334566</c:v>
                </c:pt>
                <c:pt idx="17">
                  <c:v>64.192866003871799</c:v>
                </c:pt>
                <c:pt idx="18">
                  <c:v>64.156138608722699</c:v>
                </c:pt>
                <c:pt idx="19">
                  <c:v>64.354731595459597</c:v>
                </c:pt>
                <c:pt idx="20">
                  <c:v>64.833096771901197</c:v>
                </c:pt>
                <c:pt idx="21">
                  <c:v>64.464985423004606</c:v>
                </c:pt>
                <c:pt idx="22">
                  <c:v>64.126305235185797</c:v>
                </c:pt>
                <c:pt idx="23">
                  <c:v>64.029067250560104</c:v>
                </c:pt>
                <c:pt idx="24">
                  <c:v>64.000673270271804</c:v>
                </c:pt>
                <c:pt idx="25">
                  <c:v>64.128234817661806</c:v>
                </c:pt>
                <c:pt idx="26">
                  <c:v>64.405036082955306</c:v>
                </c:pt>
                <c:pt idx="27">
                  <c:v>64.194622418760801</c:v>
                </c:pt>
                <c:pt idx="28">
                  <c:v>64.590975669288696</c:v>
                </c:pt>
                <c:pt idx="29">
                  <c:v>64.528834679507895</c:v>
                </c:pt>
                <c:pt idx="30">
                  <c:v>64.034310513859893</c:v>
                </c:pt>
                <c:pt idx="31">
                  <c:v>64.358016888559206</c:v>
                </c:pt>
                <c:pt idx="32">
                  <c:v>64.553105255356002</c:v>
                </c:pt>
                <c:pt idx="33">
                  <c:v>65.008317080662295</c:v>
                </c:pt>
                <c:pt idx="34">
                  <c:v>64.829649046959602</c:v>
                </c:pt>
                <c:pt idx="35">
                  <c:v>65.145780585596896</c:v>
                </c:pt>
                <c:pt idx="36">
                  <c:v>65.122618834489401</c:v>
                </c:pt>
                <c:pt idx="37">
                  <c:v>64.838044063838595</c:v>
                </c:pt>
                <c:pt idx="38">
                  <c:v>64.646888577971893</c:v>
                </c:pt>
                <c:pt idx="39">
                  <c:v>64.438827597591001</c:v>
                </c:pt>
                <c:pt idx="40">
                  <c:v>64.462767645586794</c:v>
                </c:pt>
                <c:pt idx="41">
                  <c:v>64.275857320463402</c:v>
                </c:pt>
                <c:pt idx="42">
                  <c:v>64.3370589205866</c:v>
                </c:pt>
                <c:pt idx="43">
                  <c:v>64.3616960876126</c:v>
                </c:pt>
                <c:pt idx="44">
                  <c:v>64.131226558956797</c:v>
                </c:pt>
                <c:pt idx="45">
                  <c:v>64.261634821007107</c:v>
                </c:pt>
                <c:pt idx="46">
                  <c:v>63.758214674504501</c:v>
                </c:pt>
                <c:pt idx="47">
                  <c:v>63.833614775844403</c:v>
                </c:pt>
                <c:pt idx="48">
                  <c:v>63.5928947974379</c:v>
                </c:pt>
                <c:pt idx="49">
                  <c:v>64.039208099189395</c:v>
                </c:pt>
                <c:pt idx="50">
                  <c:v>64.055334569052604</c:v>
                </c:pt>
                <c:pt idx="51">
                  <c:v>63.9756987924032</c:v>
                </c:pt>
                <c:pt idx="52">
                  <c:v>64.325250015934401</c:v>
                </c:pt>
                <c:pt idx="53">
                  <c:v>64.175402585900201</c:v>
                </c:pt>
                <c:pt idx="54">
                  <c:v>64.3350945600004</c:v>
                </c:pt>
                <c:pt idx="55">
                  <c:v>64.140630649793707</c:v>
                </c:pt>
                <c:pt idx="56">
                  <c:v>64.141937933089196</c:v>
                </c:pt>
                <c:pt idx="57">
                  <c:v>64.176262635177196</c:v>
                </c:pt>
                <c:pt idx="58">
                  <c:v>64.561063226697996</c:v>
                </c:pt>
                <c:pt idx="59">
                  <c:v>64.017598272634999</c:v>
                </c:pt>
                <c:pt idx="60">
                  <c:v>64.116687346285204</c:v>
                </c:pt>
                <c:pt idx="61">
                  <c:v>63.649009577948398</c:v>
                </c:pt>
                <c:pt idx="62">
                  <c:v>63.823664093684101</c:v>
                </c:pt>
                <c:pt idx="63">
                  <c:v>64.401684095361603</c:v>
                </c:pt>
                <c:pt idx="64">
                  <c:v>64.211140803293503</c:v>
                </c:pt>
                <c:pt idx="65">
                  <c:v>63.763803000812402</c:v>
                </c:pt>
                <c:pt idx="66">
                  <c:v>64.058823174521606</c:v>
                </c:pt>
                <c:pt idx="67">
                  <c:v>63.635064007086697</c:v>
                </c:pt>
                <c:pt idx="68">
                  <c:v>63.645990314004699</c:v>
                </c:pt>
                <c:pt idx="69">
                  <c:v>63.732580334338202</c:v>
                </c:pt>
                <c:pt idx="70">
                  <c:v>64.193149860064395</c:v>
                </c:pt>
                <c:pt idx="71">
                  <c:v>64.050906956807907</c:v>
                </c:pt>
                <c:pt idx="72">
                  <c:v>64.271402762288105</c:v>
                </c:pt>
                <c:pt idx="73">
                  <c:v>64.463119751639894</c:v>
                </c:pt>
                <c:pt idx="74">
                  <c:v>64.132300407846998</c:v>
                </c:pt>
                <c:pt idx="75">
                  <c:v>64.257787654389006</c:v>
                </c:pt>
                <c:pt idx="76">
                  <c:v>63.817899572115699</c:v>
                </c:pt>
                <c:pt idx="77">
                  <c:v>63.8120242441586</c:v>
                </c:pt>
                <c:pt idx="78">
                  <c:v>64.075121094048995</c:v>
                </c:pt>
                <c:pt idx="79">
                  <c:v>63.594786989431398</c:v>
                </c:pt>
                <c:pt idx="80">
                  <c:v>64.060104530091607</c:v>
                </c:pt>
                <c:pt idx="81">
                  <c:v>64.183142548672095</c:v>
                </c:pt>
                <c:pt idx="82">
                  <c:v>64.144058675027694</c:v>
                </c:pt>
                <c:pt idx="83">
                  <c:v>64.006002629522101</c:v>
                </c:pt>
                <c:pt idx="84">
                  <c:v>64.352853845140999</c:v>
                </c:pt>
                <c:pt idx="85">
                  <c:v>64.038536694816202</c:v>
                </c:pt>
                <c:pt idx="86">
                  <c:v>64.549407943841203</c:v>
                </c:pt>
                <c:pt idx="87">
                  <c:v>64.2932191289526</c:v>
                </c:pt>
                <c:pt idx="88">
                  <c:v>64.291440278315704</c:v>
                </c:pt>
                <c:pt idx="89">
                  <c:v>64.611621355257896</c:v>
                </c:pt>
                <c:pt idx="90">
                  <c:v>64.639839360228507</c:v>
                </c:pt>
                <c:pt idx="91">
                  <c:v>64.6881151259945</c:v>
                </c:pt>
                <c:pt idx="92">
                  <c:v>64.745896071216393</c:v>
                </c:pt>
                <c:pt idx="93">
                  <c:v>64.6045780549982</c:v>
                </c:pt>
                <c:pt idx="94">
                  <c:v>64.772804810438203</c:v>
                </c:pt>
                <c:pt idx="95">
                  <c:v>64.6153640325754</c:v>
                </c:pt>
                <c:pt idx="96">
                  <c:v>64.317203507282699</c:v>
                </c:pt>
                <c:pt idx="97">
                  <c:v>64.932710543630293</c:v>
                </c:pt>
                <c:pt idx="98">
                  <c:v>64.422459451537705</c:v>
                </c:pt>
                <c:pt idx="99">
                  <c:v>64.921655101542896</c:v>
                </c:pt>
                <c:pt idx="100">
                  <c:v>65.005133289602995</c:v>
                </c:pt>
                <c:pt idx="101">
                  <c:v>65.019444880979506</c:v>
                </c:pt>
                <c:pt idx="102">
                  <c:v>64.9711822283289</c:v>
                </c:pt>
                <c:pt idx="103">
                  <c:v>65.152674829551003</c:v>
                </c:pt>
                <c:pt idx="104">
                  <c:v>64.864852118008102</c:v>
                </c:pt>
                <c:pt idx="105">
                  <c:v>65.024443476210294</c:v>
                </c:pt>
                <c:pt idx="106">
                  <c:v>65.165062390719399</c:v>
                </c:pt>
                <c:pt idx="107">
                  <c:v>65.533467308166806</c:v>
                </c:pt>
                <c:pt idx="108">
                  <c:v>65.361154518413102</c:v>
                </c:pt>
                <c:pt idx="109">
                  <c:v>65.391029089971795</c:v>
                </c:pt>
                <c:pt idx="110">
                  <c:v>64.992524576275301</c:v>
                </c:pt>
                <c:pt idx="111">
                  <c:v>65.198555984909007</c:v>
                </c:pt>
                <c:pt idx="112">
                  <c:v>64.897962286551007</c:v>
                </c:pt>
                <c:pt idx="113">
                  <c:v>65.362220850405606</c:v>
                </c:pt>
                <c:pt idx="114">
                  <c:v>65.570488010093399</c:v>
                </c:pt>
                <c:pt idx="115">
                  <c:v>65.464420072890107</c:v>
                </c:pt>
                <c:pt idx="116">
                  <c:v>65.7476622320128</c:v>
                </c:pt>
                <c:pt idx="117">
                  <c:v>65.485772851091099</c:v>
                </c:pt>
                <c:pt idx="118">
                  <c:v>65.506712908495302</c:v>
                </c:pt>
                <c:pt idx="119">
                  <c:v>65.127856335383996</c:v>
                </c:pt>
                <c:pt idx="120">
                  <c:v>65.293858262153194</c:v>
                </c:pt>
                <c:pt idx="121">
                  <c:v>65.303530209310793</c:v>
                </c:pt>
                <c:pt idx="122">
                  <c:v>65.254393587815798</c:v>
                </c:pt>
                <c:pt idx="123">
                  <c:v>63.907220639419897</c:v>
                </c:pt>
                <c:pt idx="124">
                  <c:v>64.373678316488594</c:v>
                </c:pt>
                <c:pt idx="125">
                  <c:v>64.714940729488106</c:v>
                </c:pt>
                <c:pt idx="126">
                  <c:v>65.035537423268806</c:v>
                </c:pt>
                <c:pt idx="127">
                  <c:v>65.438204968744202</c:v>
                </c:pt>
                <c:pt idx="128">
                  <c:v>64.4678200497559</c:v>
                </c:pt>
                <c:pt idx="129">
                  <c:v>64.408052208063296</c:v>
                </c:pt>
                <c:pt idx="130">
                  <c:v>64.266717094682505</c:v>
                </c:pt>
                <c:pt idx="131">
                  <c:v>64.201713262380096</c:v>
                </c:pt>
                <c:pt idx="132">
                  <c:v>63.785769883675002</c:v>
                </c:pt>
                <c:pt idx="133">
                  <c:v>64.515241491173597</c:v>
                </c:pt>
                <c:pt idx="134">
                  <c:v>64.143127028796798</c:v>
                </c:pt>
                <c:pt idx="135">
                  <c:v>64.5493394984519</c:v>
                </c:pt>
                <c:pt idx="136">
                  <c:v>64.791755259661898</c:v>
                </c:pt>
                <c:pt idx="137">
                  <c:v>64.659759502366796</c:v>
                </c:pt>
                <c:pt idx="138">
                  <c:v>64.965320919098204</c:v>
                </c:pt>
                <c:pt idx="139">
                  <c:v>64.810754118484795</c:v>
                </c:pt>
                <c:pt idx="140">
                  <c:v>64.968098694386796</c:v>
                </c:pt>
                <c:pt idx="141">
                  <c:v>64.662486193050398</c:v>
                </c:pt>
                <c:pt idx="142">
                  <c:v>64.586479844743295</c:v>
                </c:pt>
                <c:pt idx="143">
                  <c:v>64.466223776380204</c:v>
                </c:pt>
                <c:pt idx="144">
                  <c:v>65.344067131858594</c:v>
                </c:pt>
                <c:pt idx="145">
                  <c:v>65.364869077704</c:v>
                </c:pt>
                <c:pt idx="146">
                  <c:v>65.207333158371199</c:v>
                </c:pt>
                <c:pt idx="147">
                  <c:v>65.291336076107996</c:v>
                </c:pt>
                <c:pt idx="148">
                  <c:v>65.338125650387894</c:v>
                </c:pt>
                <c:pt idx="149">
                  <c:v>65.097658267617206</c:v>
                </c:pt>
                <c:pt idx="150">
                  <c:v>65.138197923096499</c:v>
                </c:pt>
                <c:pt idx="151">
                  <c:v>64.759185153803799</c:v>
                </c:pt>
                <c:pt idx="152">
                  <c:v>64.855633695389201</c:v>
                </c:pt>
                <c:pt idx="153">
                  <c:v>64.905683058806602</c:v>
                </c:pt>
                <c:pt idx="154">
                  <c:v>65.006858764642203</c:v>
                </c:pt>
                <c:pt idx="155">
                  <c:v>65.478650983543005</c:v>
                </c:pt>
                <c:pt idx="156">
                  <c:v>65.611198332132901</c:v>
                </c:pt>
                <c:pt idx="157">
                  <c:v>65.309963652854407</c:v>
                </c:pt>
                <c:pt idx="158">
                  <c:v>65.588005061241603</c:v>
                </c:pt>
                <c:pt idx="159">
                  <c:v>65.251311554319003</c:v>
                </c:pt>
                <c:pt idx="160">
                  <c:v>65.530111986102199</c:v>
                </c:pt>
                <c:pt idx="161">
                  <c:v>65.627868144865204</c:v>
                </c:pt>
                <c:pt idx="162">
                  <c:v>65.806929914501197</c:v>
                </c:pt>
                <c:pt idx="163">
                  <c:v>66.190904146544298</c:v>
                </c:pt>
                <c:pt idx="164">
                  <c:v>66.344460423086304</c:v>
                </c:pt>
                <c:pt idx="165">
                  <c:v>66.332193493075394</c:v>
                </c:pt>
                <c:pt idx="166">
                  <c:v>66.449258031905998</c:v>
                </c:pt>
                <c:pt idx="167">
                  <c:v>65.878628029707002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0C-4378-A992-C6A956EC532C}"/>
            </c:ext>
          </c:extLst>
        </c:ser>
        <c:ser>
          <c:idx val="1"/>
          <c:order val="2"/>
          <c:tx>
            <c:strRef>
              <c:f>'LFP by age'!$C$14</c:f>
              <c:strCache>
                <c:ptCount val="1"/>
                <c:pt idx="0">
                  <c:v>15-24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'LFP by age'!$A$255:$A$422</c:f>
              <c:numCache>
                <c:formatCode>[$-409]mmm\-yy;@</c:formatCode>
                <c:ptCount val="16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</c:numCache>
            </c:numRef>
          </c:cat>
          <c:val>
            <c:numRef>
              <c:f>'LFP by age'!$C$255:$C$422</c:f>
              <c:numCache>
                <c:formatCode>0.0</c:formatCode>
                <c:ptCount val="168"/>
                <c:pt idx="0">
                  <c:v>54.9</c:v>
                </c:pt>
                <c:pt idx="1">
                  <c:v>55.2</c:v>
                </c:pt>
                <c:pt idx="2">
                  <c:v>55.3</c:v>
                </c:pt>
                <c:pt idx="3">
                  <c:v>55.9</c:v>
                </c:pt>
                <c:pt idx="4">
                  <c:v>55.5</c:v>
                </c:pt>
                <c:pt idx="5">
                  <c:v>54.7</c:v>
                </c:pt>
                <c:pt idx="6">
                  <c:v>55.1</c:v>
                </c:pt>
                <c:pt idx="7">
                  <c:v>55.5</c:v>
                </c:pt>
                <c:pt idx="8">
                  <c:v>54.8</c:v>
                </c:pt>
                <c:pt idx="9">
                  <c:v>55.2</c:v>
                </c:pt>
                <c:pt idx="10">
                  <c:v>55.4</c:v>
                </c:pt>
                <c:pt idx="11">
                  <c:v>54.7</c:v>
                </c:pt>
                <c:pt idx="12">
                  <c:v>55.3</c:v>
                </c:pt>
                <c:pt idx="13">
                  <c:v>54.9</c:v>
                </c:pt>
                <c:pt idx="14">
                  <c:v>55.1</c:v>
                </c:pt>
                <c:pt idx="15">
                  <c:v>54.8</c:v>
                </c:pt>
                <c:pt idx="16">
                  <c:v>54.5</c:v>
                </c:pt>
                <c:pt idx="17">
                  <c:v>54.4</c:v>
                </c:pt>
                <c:pt idx="18">
                  <c:v>54.2</c:v>
                </c:pt>
                <c:pt idx="19">
                  <c:v>55.1</c:v>
                </c:pt>
                <c:pt idx="20">
                  <c:v>55.3</c:v>
                </c:pt>
                <c:pt idx="21">
                  <c:v>55.6</c:v>
                </c:pt>
                <c:pt idx="22">
                  <c:v>55.4</c:v>
                </c:pt>
                <c:pt idx="23">
                  <c:v>55.2</c:v>
                </c:pt>
                <c:pt idx="24">
                  <c:v>54.6</c:v>
                </c:pt>
                <c:pt idx="25">
                  <c:v>54.9</c:v>
                </c:pt>
                <c:pt idx="26">
                  <c:v>54.7</c:v>
                </c:pt>
                <c:pt idx="27">
                  <c:v>54.7</c:v>
                </c:pt>
                <c:pt idx="28">
                  <c:v>54.8</c:v>
                </c:pt>
                <c:pt idx="29">
                  <c:v>55</c:v>
                </c:pt>
                <c:pt idx="30">
                  <c:v>55.1</c:v>
                </c:pt>
                <c:pt idx="31">
                  <c:v>54.3</c:v>
                </c:pt>
                <c:pt idx="32">
                  <c:v>54.7</c:v>
                </c:pt>
                <c:pt idx="33">
                  <c:v>55.2</c:v>
                </c:pt>
                <c:pt idx="34">
                  <c:v>55.3</c:v>
                </c:pt>
                <c:pt idx="35">
                  <c:v>55.2</c:v>
                </c:pt>
                <c:pt idx="36">
                  <c:v>55.6</c:v>
                </c:pt>
                <c:pt idx="37">
                  <c:v>55</c:v>
                </c:pt>
                <c:pt idx="38">
                  <c:v>54.3</c:v>
                </c:pt>
                <c:pt idx="39">
                  <c:v>55.2</c:v>
                </c:pt>
                <c:pt idx="40">
                  <c:v>54.9</c:v>
                </c:pt>
                <c:pt idx="41">
                  <c:v>55.4</c:v>
                </c:pt>
                <c:pt idx="42">
                  <c:v>55.1</c:v>
                </c:pt>
                <c:pt idx="43">
                  <c:v>54.9</c:v>
                </c:pt>
                <c:pt idx="44">
                  <c:v>55.6</c:v>
                </c:pt>
                <c:pt idx="45">
                  <c:v>54.8</c:v>
                </c:pt>
                <c:pt idx="46">
                  <c:v>54.8</c:v>
                </c:pt>
                <c:pt idx="47">
                  <c:v>54.7</c:v>
                </c:pt>
                <c:pt idx="48">
                  <c:v>54.5</c:v>
                </c:pt>
                <c:pt idx="49">
                  <c:v>54.1</c:v>
                </c:pt>
                <c:pt idx="50">
                  <c:v>55.5</c:v>
                </c:pt>
                <c:pt idx="51">
                  <c:v>54.5</c:v>
                </c:pt>
                <c:pt idx="52">
                  <c:v>54.9</c:v>
                </c:pt>
                <c:pt idx="53">
                  <c:v>54.6</c:v>
                </c:pt>
                <c:pt idx="54">
                  <c:v>55.3</c:v>
                </c:pt>
                <c:pt idx="55">
                  <c:v>54.6</c:v>
                </c:pt>
                <c:pt idx="56">
                  <c:v>55.2</c:v>
                </c:pt>
                <c:pt idx="57">
                  <c:v>56.1</c:v>
                </c:pt>
                <c:pt idx="58">
                  <c:v>55.7</c:v>
                </c:pt>
                <c:pt idx="59">
                  <c:v>55</c:v>
                </c:pt>
                <c:pt idx="60">
                  <c:v>55</c:v>
                </c:pt>
                <c:pt idx="61">
                  <c:v>55.2</c:v>
                </c:pt>
                <c:pt idx="62">
                  <c:v>54.7</c:v>
                </c:pt>
                <c:pt idx="63">
                  <c:v>54.5</c:v>
                </c:pt>
                <c:pt idx="64">
                  <c:v>55.6</c:v>
                </c:pt>
                <c:pt idx="65">
                  <c:v>55</c:v>
                </c:pt>
                <c:pt idx="66">
                  <c:v>54.9</c:v>
                </c:pt>
                <c:pt idx="67">
                  <c:v>55.2</c:v>
                </c:pt>
                <c:pt idx="68">
                  <c:v>54.5</c:v>
                </c:pt>
                <c:pt idx="69">
                  <c:v>55</c:v>
                </c:pt>
                <c:pt idx="70">
                  <c:v>54.9</c:v>
                </c:pt>
                <c:pt idx="71">
                  <c:v>55.7</c:v>
                </c:pt>
                <c:pt idx="72">
                  <c:v>54.7</c:v>
                </c:pt>
                <c:pt idx="73">
                  <c:v>55.2</c:v>
                </c:pt>
                <c:pt idx="74">
                  <c:v>55.3</c:v>
                </c:pt>
                <c:pt idx="75">
                  <c:v>55.2</c:v>
                </c:pt>
                <c:pt idx="76">
                  <c:v>55.2</c:v>
                </c:pt>
                <c:pt idx="77">
                  <c:v>54.8</c:v>
                </c:pt>
                <c:pt idx="78">
                  <c:v>54.9</c:v>
                </c:pt>
                <c:pt idx="79">
                  <c:v>55.8</c:v>
                </c:pt>
                <c:pt idx="80">
                  <c:v>55.1</c:v>
                </c:pt>
                <c:pt idx="81">
                  <c:v>54.9</c:v>
                </c:pt>
                <c:pt idx="82">
                  <c:v>55.3</c:v>
                </c:pt>
                <c:pt idx="83">
                  <c:v>55.5</c:v>
                </c:pt>
                <c:pt idx="84">
                  <c:v>55.5</c:v>
                </c:pt>
                <c:pt idx="85">
                  <c:v>55.7</c:v>
                </c:pt>
                <c:pt idx="86">
                  <c:v>55.7</c:v>
                </c:pt>
                <c:pt idx="87">
                  <c:v>55.8</c:v>
                </c:pt>
                <c:pt idx="88">
                  <c:v>55.3</c:v>
                </c:pt>
                <c:pt idx="89">
                  <c:v>55.3</c:v>
                </c:pt>
                <c:pt idx="90">
                  <c:v>55.4</c:v>
                </c:pt>
                <c:pt idx="91">
                  <c:v>55.8</c:v>
                </c:pt>
                <c:pt idx="92">
                  <c:v>56</c:v>
                </c:pt>
                <c:pt idx="93">
                  <c:v>55.2</c:v>
                </c:pt>
                <c:pt idx="94">
                  <c:v>54.9</c:v>
                </c:pt>
                <c:pt idx="95">
                  <c:v>54.7</c:v>
                </c:pt>
                <c:pt idx="96">
                  <c:v>55.9</c:v>
                </c:pt>
                <c:pt idx="97">
                  <c:v>56.1</c:v>
                </c:pt>
                <c:pt idx="98">
                  <c:v>55.9</c:v>
                </c:pt>
                <c:pt idx="99">
                  <c:v>55.3</c:v>
                </c:pt>
                <c:pt idx="100">
                  <c:v>55.2</c:v>
                </c:pt>
                <c:pt idx="101">
                  <c:v>55.5</c:v>
                </c:pt>
                <c:pt idx="102">
                  <c:v>55.4</c:v>
                </c:pt>
                <c:pt idx="103">
                  <c:v>53.8</c:v>
                </c:pt>
                <c:pt idx="104">
                  <c:v>54.9</c:v>
                </c:pt>
                <c:pt idx="105">
                  <c:v>54.7</c:v>
                </c:pt>
                <c:pt idx="106">
                  <c:v>54.8</c:v>
                </c:pt>
                <c:pt idx="107">
                  <c:v>55.3</c:v>
                </c:pt>
                <c:pt idx="108">
                  <c:v>55.7</c:v>
                </c:pt>
                <c:pt idx="109">
                  <c:v>55.5</c:v>
                </c:pt>
                <c:pt idx="110">
                  <c:v>55.8</c:v>
                </c:pt>
                <c:pt idx="111">
                  <c:v>55.3</c:v>
                </c:pt>
                <c:pt idx="112">
                  <c:v>56.1</c:v>
                </c:pt>
                <c:pt idx="113">
                  <c:v>56.1</c:v>
                </c:pt>
                <c:pt idx="114">
                  <c:v>56.5</c:v>
                </c:pt>
                <c:pt idx="115">
                  <c:v>55.7</c:v>
                </c:pt>
                <c:pt idx="116">
                  <c:v>55.9</c:v>
                </c:pt>
                <c:pt idx="117">
                  <c:v>56.1</c:v>
                </c:pt>
                <c:pt idx="118">
                  <c:v>55.7</c:v>
                </c:pt>
                <c:pt idx="119">
                  <c:v>55.8</c:v>
                </c:pt>
                <c:pt idx="120">
                  <c:v>56.7</c:v>
                </c:pt>
                <c:pt idx="121">
                  <c:v>57</c:v>
                </c:pt>
                <c:pt idx="122">
                  <c:v>54.8</c:v>
                </c:pt>
                <c:pt idx="123">
                  <c:v>49.2</c:v>
                </c:pt>
                <c:pt idx="124">
                  <c:v>51.6</c:v>
                </c:pt>
                <c:pt idx="125">
                  <c:v>52.4</c:v>
                </c:pt>
                <c:pt idx="126">
                  <c:v>52.7</c:v>
                </c:pt>
                <c:pt idx="127">
                  <c:v>53.2</c:v>
                </c:pt>
                <c:pt idx="128">
                  <c:v>54.4</c:v>
                </c:pt>
                <c:pt idx="129">
                  <c:v>55.4</c:v>
                </c:pt>
                <c:pt idx="130">
                  <c:v>55.1</c:v>
                </c:pt>
                <c:pt idx="131">
                  <c:v>55.3</c:v>
                </c:pt>
                <c:pt idx="132">
                  <c:v>55</c:v>
                </c:pt>
                <c:pt idx="133">
                  <c:v>55.3</c:v>
                </c:pt>
                <c:pt idx="134">
                  <c:v>55.2</c:v>
                </c:pt>
                <c:pt idx="135">
                  <c:v>55.7</c:v>
                </c:pt>
                <c:pt idx="136">
                  <c:v>55.5</c:v>
                </c:pt>
                <c:pt idx="137">
                  <c:v>55.2</c:v>
                </c:pt>
                <c:pt idx="138">
                  <c:v>55.3</c:v>
                </c:pt>
                <c:pt idx="139">
                  <c:v>55.1</c:v>
                </c:pt>
                <c:pt idx="140">
                  <c:v>55.5</c:v>
                </c:pt>
                <c:pt idx="141">
                  <c:v>55.9</c:v>
                </c:pt>
                <c:pt idx="142">
                  <c:v>56.2</c:v>
                </c:pt>
                <c:pt idx="143">
                  <c:v>56.1</c:v>
                </c:pt>
                <c:pt idx="144">
                  <c:v>55.6</c:v>
                </c:pt>
                <c:pt idx="145">
                  <c:v>55.6</c:v>
                </c:pt>
                <c:pt idx="146">
                  <c:v>55.9</c:v>
                </c:pt>
                <c:pt idx="147">
                  <c:v>55.2</c:v>
                </c:pt>
                <c:pt idx="148">
                  <c:v>55.4</c:v>
                </c:pt>
                <c:pt idx="149">
                  <c:v>55.7</c:v>
                </c:pt>
                <c:pt idx="150">
                  <c:v>55.3</c:v>
                </c:pt>
                <c:pt idx="151">
                  <c:v>55.6</c:v>
                </c:pt>
                <c:pt idx="152">
                  <c:v>55.4</c:v>
                </c:pt>
                <c:pt idx="153">
                  <c:v>55.5</c:v>
                </c:pt>
                <c:pt idx="154">
                  <c:v>55.8</c:v>
                </c:pt>
                <c:pt idx="155">
                  <c:v>55.9</c:v>
                </c:pt>
                <c:pt idx="156">
                  <c:v>56.5</c:v>
                </c:pt>
                <c:pt idx="157">
                  <c:v>56.9</c:v>
                </c:pt>
                <c:pt idx="158">
                  <c:v>56.8</c:v>
                </c:pt>
                <c:pt idx="159">
                  <c:v>56</c:v>
                </c:pt>
                <c:pt idx="160">
                  <c:v>56.2</c:v>
                </c:pt>
                <c:pt idx="161">
                  <c:v>55.8</c:v>
                </c:pt>
                <c:pt idx="162">
                  <c:v>55.4</c:v>
                </c:pt>
                <c:pt idx="163">
                  <c:v>56.2</c:v>
                </c:pt>
                <c:pt idx="164">
                  <c:v>56.1</c:v>
                </c:pt>
                <c:pt idx="165">
                  <c:v>56.4</c:v>
                </c:pt>
                <c:pt idx="166">
                  <c:v>56.6</c:v>
                </c:pt>
                <c:pt idx="167">
                  <c:v>56.2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0C-4378-A992-C6A956E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289200"/>
        <c:axId val="1014839295"/>
      </c:lineChart>
      <c:dateAx>
        <c:axId val="72289200"/>
        <c:scaling>
          <c:orientation val="minMax"/>
          <c:min val="40513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4839295"/>
        <c:crosses val="autoZero"/>
        <c:auto val="1"/>
        <c:lblOffset val="100"/>
        <c:baseTimeUnit val="months"/>
        <c:majorUnit val="12"/>
        <c:majorTimeUnit val="months"/>
      </c:dateAx>
      <c:valAx>
        <c:axId val="1014839295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28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LFP, 65 and over, no disability</a:t>
            </a:r>
          </a:p>
          <a:p>
            <a:pPr>
              <a:defRPr/>
            </a:pPr>
            <a:r>
              <a:rPr lang="en-US" dirty="0"/>
              <a:t>Not seasonally 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083552055993"/>
          <c:y val="0.24166666666666667"/>
          <c:w val="0.81736089238845133"/>
          <c:h val="0.57108741615631375"/>
        </c:manualLayout>
      </c:layout>
      <c:lineChart>
        <c:grouping val="standard"/>
        <c:varyColors val="0"/>
        <c:ser>
          <c:idx val="0"/>
          <c:order val="0"/>
          <c:tx>
            <c:strRef>
              <c:f>'LFP by age'!$F$14</c:f>
              <c:strCache>
                <c:ptCount val="1"/>
                <c:pt idx="0">
                  <c:v>LFP, 65 and over, no disability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'LFP by age'!$A$236:$A$422</c:f>
              <c:numCache>
                <c:formatCode>[$-409]mmm\-yy;@</c:formatCode>
                <c:ptCount val="187"/>
                <c:pt idx="0">
                  <c:v>39600</c:v>
                </c:pt>
                <c:pt idx="1">
                  <c:v>39630</c:v>
                </c:pt>
                <c:pt idx="2">
                  <c:v>39661</c:v>
                </c:pt>
                <c:pt idx="3">
                  <c:v>39692</c:v>
                </c:pt>
                <c:pt idx="4">
                  <c:v>39722</c:v>
                </c:pt>
                <c:pt idx="5">
                  <c:v>39753</c:v>
                </c:pt>
                <c:pt idx="6">
                  <c:v>39783</c:v>
                </c:pt>
                <c:pt idx="7">
                  <c:v>39814</c:v>
                </c:pt>
                <c:pt idx="8">
                  <c:v>39845</c:v>
                </c:pt>
                <c:pt idx="9">
                  <c:v>39873</c:v>
                </c:pt>
                <c:pt idx="10">
                  <c:v>39904</c:v>
                </c:pt>
                <c:pt idx="11">
                  <c:v>39934</c:v>
                </c:pt>
                <c:pt idx="12">
                  <c:v>39965</c:v>
                </c:pt>
                <c:pt idx="13">
                  <c:v>39995</c:v>
                </c:pt>
                <c:pt idx="14">
                  <c:v>40026</c:v>
                </c:pt>
                <c:pt idx="15">
                  <c:v>40057</c:v>
                </c:pt>
                <c:pt idx="16">
                  <c:v>40087</c:v>
                </c:pt>
                <c:pt idx="17">
                  <c:v>40118</c:v>
                </c:pt>
                <c:pt idx="18">
                  <c:v>40148</c:v>
                </c:pt>
                <c:pt idx="19">
                  <c:v>40179</c:v>
                </c:pt>
                <c:pt idx="20">
                  <c:v>40210</c:v>
                </c:pt>
                <c:pt idx="21">
                  <c:v>40238</c:v>
                </c:pt>
                <c:pt idx="22">
                  <c:v>40269</c:v>
                </c:pt>
                <c:pt idx="23">
                  <c:v>40299</c:v>
                </c:pt>
                <c:pt idx="24">
                  <c:v>40330</c:v>
                </c:pt>
                <c:pt idx="25">
                  <c:v>40360</c:v>
                </c:pt>
                <c:pt idx="26">
                  <c:v>40391</c:v>
                </c:pt>
                <c:pt idx="27">
                  <c:v>40422</c:v>
                </c:pt>
                <c:pt idx="28">
                  <c:v>40452</c:v>
                </c:pt>
                <c:pt idx="29">
                  <c:v>40483</c:v>
                </c:pt>
                <c:pt idx="30">
                  <c:v>40513</c:v>
                </c:pt>
                <c:pt idx="31">
                  <c:v>40544</c:v>
                </c:pt>
                <c:pt idx="32">
                  <c:v>40575</c:v>
                </c:pt>
                <c:pt idx="33">
                  <c:v>40603</c:v>
                </c:pt>
                <c:pt idx="34">
                  <c:v>40634</c:v>
                </c:pt>
                <c:pt idx="35">
                  <c:v>40664</c:v>
                </c:pt>
                <c:pt idx="36">
                  <c:v>40695</c:v>
                </c:pt>
                <c:pt idx="37">
                  <c:v>40725</c:v>
                </c:pt>
                <c:pt idx="38">
                  <c:v>40756</c:v>
                </c:pt>
                <c:pt idx="39">
                  <c:v>40787</c:v>
                </c:pt>
                <c:pt idx="40">
                  <c:v>40817</c:v>
                </c:pt>
                <c:pt idx="41">
                  <c:v>40848</c:v>
                </c:pt>
                <c:pt idx="42">
                  <c:v>40878</c:v>
                </c:pt>
                <c:pt idx="43">
                  <c:v>40909</c:v>
                </c:pt>
                <c:pt idx="44">
                  <c:v>40940</c:v>
                </c:pt>
                <c:pt idx="45">
                  <c:v>40969</c:v>
                </c:pt>
                <c:pt idx="46">
                  <c:v>41000</c:v>
                </c:pt>
                <c:pt idx="47">
                  <c:v>41030</c:v>
                </c:pt>
                <c:pt idx="48">
                  <c:v>41061</c:v>
                </c:pt>
                <c:pt idx="49">
                  <c:v>41091</c:v>
                </c:pt>
                <c:pt idx="50">
                  <c:v>41122</c:v>
                </c:pt>
                <c:pt idx="51">
                  <c:v>41153</c:v>
                </c:pt>
                <c:pt idx="52">
                  <c:v>41183</c:v>
                </c:pt>
                <c:pt idx="53">
                  <c:v>41214</c:v>
                </c:pt>
                <c:pt idx="54">
                  <c:v>41244</c:v>
                </c:pt>
                <c:pt idx="55">
                  <c:v>41275</c:v>
                </c:pt>
                <c:pt idx="56">
                  <c:v>41306</c:v>
                </c:pt>
                <c:pt idx="57">
                  <c:v>41334</c:v>
                </c:pt>
                <c:pt idx="58">
                  <c:v>41365</c:v>
                </c:pt>
                <c:pt idx="59">
                  <c:v>41395</c:v>
                </c:pt>
                <c:pt idx="60">
                  <c:v>41426</c:v>
                </c:pt>
                <c:pt idx="61">
                  <c:v>41456</c:v>
                </c:pt>
                <c:pt idx="62">
                  <c:v>41487</c:v>
                </c:pt>
                <c:pt idx="63">
                  <c:v>41518</c:v>
                </c:pt>
                <c:pt idx="64">
                  <c:v>41548</c:v>
                </c:pt>
                <c:pt idx="65">
                  <c:v>41579</c:v>
                </c:pt>
                <c:pt idx="66">
                  <c:v>41609</c:v>
                </c:pt>
                <c:pt idx="67">
                  <c:v>41640</c:v>
                </c:pt>
                <c:pt idx="68">
                  <c:v>41671</c:v>
                </c:pt>
                <c:pt idx="69">
                  <c:v>41699</c:v>
                </c:pt>
                <c:pt idx="70">
                  <c:v>41730</c:v>
                </c:pt>
                <c:pt idx="71">
                  <c:v>41760</c:v>
                </c:pt>
                <c:pt idx="72">
                  <c:v>41791</c:v>
                </c:pt>
                <c:pt idx="73">
                  <c:v>41821</c:v>
                </c:pt>
                <c:pt idx="74">
                  <c:v>41852</c:v>
                </c:pt>
                <c:pt idx="75">
                  <c:v>41883</c:v>
                </c:pt>
                <c:pt idx="76">
                  <c:v>41913</c:v>
                </c:pt>
                <c:pt idx="77">
                  <c:v>41944</c:v>
                </c:pt>
                <c:pt idx="78">
                  <c:v>41974</c:v>
                </c:pt>
                <c:pt idx="79">
                  <c:v>42005</c:v>
                </c:pt>
                <c:pt idx="80">
                  <c:v>42036</c:v>
                </c:pt>
                <c:pt idx="81">
                  <c:v>42064</c:v>
                </c:pt>
                <c:pt idx="82">
                  <c:v>42095</c:v>
                </c:pt>
                <c:pt idx="83">
                  <c:v>42125</c:v>
                </c:pt>
                <c:pt idx="84">
                  <c:v>42156</c:v>
                </c:pt>
                <c:pt idx="85">
                  <c:v>42186</c:v>
                </c:pt>
                <c:pt idx="86">
                  <c:v>42217</c:v>
                </c:pt>
                <c:pt idx="87">
                  <c:v>42248</c:v>
                </c:pt>
                <c:pt idx="88">
                  <c:v>42278</c:v>
                </c:pt>
                <c:pt idx="89">
                  <c:v>42309</c:v>
                </c:pt>
                <c:pt idx="90">
                  <c:v>42339</c:v>
                </c:pt>
                <c:pt idx="91">
                  <c:v>42370</c:v>
                </c:pt>
                <c:pt idx="92">
                  <c:v>42401</c:v>
                </c:pt>
                <c:pt idx="93">
                  <c:v>42430</c:v>
                </c:pt>
                <c:pt idx="94">
                  <c:v>42461</c:v>
                </c:pt>
                <c:pt idx="95">
                  <c:v>42491</c:v>
                </c:pt>
                <c:pt idx="96">
                  <c:v>42522</c:v>
                </c:pt>
                <c:pt idx="97">
                  <c:v>42552</c:v>
                </c:pt>
                <c:pt idx="98">
                  <c:v>42583</c:v>
                </c:pt>
                <c:pt idx="99">
                  <c:v>42614</c:v>
                </c:pt>
                <c:pt idx="100">
                  <c:v>42644</c:v>
                </c:pt>
                <c:pt idx="101">
                  <c:v>42675</c:v>
                </c:pt>
                <c:pt idx="102">
                  <c:v>42705</c:v>
                </c:pt>
                <c:pt idx="103">
                  <c:v>42736</c:v>
                </c:pt>
                <c:pt idx="104">
                  <c:v>42767</c:v>
                </c:pt>
                <c:pt idx="105">
                  <c:v>42795</c:v>
                </c:pt>
                <c:pt idx="106">
                  <c:v>42826</c:v>
                </c:pt>
                <c:pt idx="107">
                  <c:v>42856</c:v>
                </c:pt>
                <c:pt idx="108">
                  <c:v>42887</c:v>
                </c:pt>
                <c:pt idx="109">
                  <c:v>42917</c:v>
                </c:pt>
                <c:pt idx="110">
                  <c:v>42948</c:v>
                </c:pt>
                <c:pt idx="111">
                  <c:v>42979</c:v>
                </c:pt>
                <c:pt idx="112">
                  <c:v>43009</c:v>
                </c:pt>
                <c:pt idx="113">
                  <c:v>43040</c:v>
                </c:pt>
                <c:pt idx="114">
                  <c:v>43070</c:v>
                </c:pt>
                <c:pt idx="115">
                  <c:v>43101</c:v>
                </c:pt>
                <c:pt idx="116">
                  <c:v>43132</c:v>
                </c:pt>
                <c:pt idx="117">
                  <c:v>43160</c:v>
                </c:pt>
                <c:pt idx="118">
                  <c:v>43191</c:v>
                </c:pt>
                <c:pt idx="119">
                  <c:v>43221</c:v>
                </c:pt>
                <c:pt idx="120">
                  <c:v>43252</c:v>
                </c:pt>
                <c:pt idx="121">
                  <c:v>43282</c:v>
                </c:pt>
                <c:pt idx="122">
                  <c:v>43313</c:v>
                </c:pt>
                <c:pt idx="123">
                  <c:v>43344</c:v>
                </c:pt>
                <c:pt idx="124">
                  <c:v>43374</c:v>
                </c:pt>
                <c:pt idx="125">
                  <c:v>43405</c:v>
                </c:pt>
                <c:pt idx="126">
                  <c:v>43435</c:v>
                </c:pt>
                <c:pt idx="127">
                  <c:v>43466</c:v>
                </c:pt>
                <c:pt idx="128">
                  <c:v>43497</c:v>
                </c:pt>
                <c:pt idx="129">
                  <c:v>43525</c:v>
                </c:pt>
                <c:pt idx="130">
                  <c:v>43556</c:v>
                </c:pt>
                <c:pt idx="131">
                  <c:v>43586</c:v>
                </c:pt>
                <c:pt idx="132">
                  <c:v>43617</c:v>
                </c:pt>
                <c:pt idx="133">
                  <c:v>43647</c:v>
                </c:pt>
                <c:pt idx="134">
                  <c:v>43678</c:v>
                </c:pt>
                <c:pt idx="135">
                  <c:v>43709</c:v>
                </c:pt>
                <c:pt idx="136">
                  <c:v>43739</c:v>
                </c:pt>
                <c:pt idx="137">
                  <c:v>43770</c:v>
                </c:pt>
                <c:pt idx="138">
                  <c:v>43800</c:v>
                </c:pt>
                <c:pt idx="139">
                  <c:v>43831</c:v>
                </c:pt>
                <c:pt idx="140">
                  <c:v>43862</c:v>
                </c:pt>
                <c:pt idx="141">
                  <c:v>43891</c:v>
                </c:pt>
                <c:pt idx="142">
                  <c:v>43922</c:v>
                </c:pt>
                <c:pt idx="143">
                  <c:v>43952</c:v>
                </c:pt>
                <c:pt idx="144">
                  <c:v>43983</c:v>
                </c:pt>
                <c:pt idx="145">
                  <c:v>44013</c:v>
                </c:pt>
                <c:pt idx="146">
                  <c:v>44044</c:v>
                </c:pt>
                <c:pt idx="147">
                  <c:v>44075</c:v>
                </c:pt>
                <c:pt idx="148">
                  <c:v>44105</c:v>
                </c:pt>
                <c:pt idx="149">
                  <c:v>44136</c:v>
                </c:pt>
                <c:pt idx="150">
                  <c:v>44166</c:v>
                </c:pt>
                <c:pt idx="151">
                  <c:v>44197</c:v>
                </c:pt>
                <c:pt idx="152">
                  <c:v>44228</c:v>
                </c:pt>
                <c:pt idx="153">
                  <c:v>44256</c:v>
                </c:pt>
                <c:pt idx="154">
                  <c:v>44287</c:v>
                </c:pt>
                <c:pt idx="155">
                  <c:v>44317</c:v>
                </c:pt>
                <c:pt idx="156">
                  <c:v>44348</c:v>
                </c:pt>
                <c:pt idx="157">
                  <c:v>44378</c:v>
                </c:pt>
                <c:pt idx="158">
                  <c:v>44409</c:v>
                </c:pt>
                <c:pt idx="159">
                  <c:v>44440</c:v>
                </c:pt>
                <c:pt idx="160">
                  <c:v>44470</c:v>
                </c:pt>
                <c:pt idx="161">
                  <c:v>44501</c:v>
                </c:pt>
                <c:pt idx="162">
                  <c:v>44531</c:v>
                </c:pt>
                <c:pt idx="163">
                  <c:v>44562</c:v>
                </c:pt>
                <c:pt idx="164">
                  <c:v>44593</c:v>
                </c:pt>
                <c:pt idx="165">
                  <c:v>44621</c:v>
                </c:pt>
                <c:pt idx="166">
                  <c:v>44652</c:v>
                </c:pt>
                <c:pt idx="167">
                  <c:v>44682</c:v>
                </c:pt>
                <c:pt idx="168">
                  <c:v>44713</c:v>
                </c:pt>
                <c:pt idx="169">
                  <c:v>44743</c:v>
                </c:pt>
                <c:pt idx="170">
                  <c:v>44774</c:v>
                </c:pt>
                <c:pt idx="171">
                  <c:v>44805</c:v>
                </c:pt>
                <c:pt idx="172">
                  <c:v>44835</c:v>
                </c:pt>
                <c:pt idx="173">
                  <c:v>44866</c:v>
                </c:pt>
                <c:pt idx="174">
                  <c:v>44896</c:v>
                </c:pt>
                <c:pt idx="175">
                  <c:v>44927</c:v>
                </c:pt>
                <c:pt idx="176">
                  <c:v>44958</c:v>
                </c:pt>
                <c:pt idx="177">
                  <c:v>44986</c:v>
                </c:pt>
                <c:pt idx="178">
                  <c:v>45017</c:v>
                </c:pt>
                <c:pt idx="179">
                  <c:v>45047</c:v>
                </c:pt>
                <c:pt idx="180">
                  <c:v>45078</c:v>
                </c:pt>
                <c:pt idx="181">
                  <c:v>45108</c:v>
                </c:pt>
                <c:pt idx="182">
                  <c:v>45139</c:v>
                </c:pt>
                <c:pt idx="183">
                  <c:v>45170</c:v>
                </c:pt>
                <c:pt idx="184">
                  <c:v>45200</c:v>
                </c:pt>
                <c:pt idx="185">
                  <c:v>45231</c:v>
                </c:pt>
                <c:pt idx="186">
                  <c:v>45261</c:v>
                </c:pt>
              </c:numCache>
            </c:numRef>
          </c:cat>
          <c:val>
            <c:numRef>
              <c:f>'LFP by age'!$F$236:$F$422</c:f>
              <c:numCache>
                <c:formatCode>0.0</c:formatCode>
                <c:ptCount val="187"/>
                <c:pt idx="0">
                  <c:v>22.3</c:v>
                </c:pt>
                <c:pt idx="1">
                  <c:v>22.2</c:v>
                </c:pt>
                <c:pt idx="2">
                  <c:v>22.1</c:v>
                </c:pt>
                <c:pt idx="3">
                  <c:v>21.7</c:v>
                </c:pt>
                <c:pt idx="4">
                  <c:v>21.7</c:v>
                </c:pt>
                <c:pt idx="5">
                  <c:v>21.4</c:v>
                </c:pt>
                <c:pt idx="6">
                  <c:v>21.4</c:v>
                </c:pt>
                <c:pt idx="7">
                  <c:v>21.8</c:v>
                </c:pt>
                <c:pt idx="8">
                  <c:v>22.7</c:v>
                </c:pt>
                <c:pt idx="9">
                  <c:v>22.4</c:v>
                </c:pt>
                <c:pt idx="10">
                  <c:v>22.4</c:v>
                </c:pt>
                <c:pt idx="11">
                  <c:v>22.5</c:v>
                </c:pt>
                <c:pt idx="12">
                  <c:v>22.6</c:v>
                </c:pt>
                <c:pt idx="13">
                  <c:v>22.5</c:v>
                </c:pt>
                <c:pt idx="14">
                  <c:v>22.6</c:v>
                </c:pt>
                <c:pt idx="15">
                  <c:v>22.9</c:v>
                </c:pt>
                <c:pt idx="16">
                  <c:v>23</c:v>
                </c:pt>
                <c:pt idx="17">
                  <c:v>22.3</c:v>
                </c:pt>
                <c:pt idx="18">
                  <c:v>22.5</c:v>
                </c:pt>
                <c:pt idx="19">
                  <c:v>22.2</c:v>
                </c:pt>
                <c:pt idx="20">
                  <c:v>23</c:v>
                </c:pt>
                <c:pt idx="21">
                  <c:v>23.3</c:v>
                </c:pt>
                <c:pt idx="22">
                  <c:v>23.2</c:v>
                </c:pt>
                <c:pt idx="23">
                  <c:v>23.3</c:v>
                </c:pt>
                <c:pt idx="24">
                  <c:v>22.9</c:v>
                </c:pt>
                <c:pt idx="25">
                  <c:v>23.5</c:v>
                </c:pt>
                <c:pt idx="26">
                  <c:v>23.8</c:v>
                </c:pt>
                <c:pt idx="27">
                  <c:v>23.5</c:v>
                </c:pt>
                <c:pt idx="28">
                  <c:v>23.8</c:v>
                </c:pt>
                <c:pt idx="29">
                  <c:v>23.4</c:v>
                </c:pt>
                <c:pt idx="30">
                  <c:v>22.7</c:v>
                </c:pt>
                <c:pt idx="31">
                  <c:v>23</c:v>
                </c:pt>
                <c:pt idx="32">
                  <c:v>23.6</c:v>
                </c:pt>
                <c:pt idx="33">
                  <c:v>23.3</c:v>
                </c:pt>
                <c:pt idx="34">
                  <c:v>23.5</c:v>
                </c:pt>
                <c:pt idx="35">
                  <c:v>23.3</c:v>
                </c:pt>
                <c:pt idx="36">
                  <c:v>23.4</c:v>
                </c:pt>
                <c:pt idx="37">
                  <c:v>23.7</c:v>
                </c:pt>
                <c:pt idx="38">
                  <c:v>23.8</c:v>
                </c:pt>
                <c:pt idx="39">
                  <c:v>24</c:v>
                </c:pt>
                <c:pt idx="40">
                  <c:v>24.4</c:v>
                </c:pt>
                <c:pt idx="41">
                  <c:v>23.8</c:v>
                </c:pt>
                <c:pt idx="42">
                  <c:v>23.1</c:v>
                </c:pt>
                <c:pt idx="43">
                  <c:v>23.5</c:v>
                </c:pt>
                <c:pt idx="44">
                  <c:v>23.7</c:v>
                </c:pt>
                <c:pt idx="45">
                  <c:v>23.4</c:v>
                </c:pt>
                <c:pt idx="46">
                  <c:v>23.8</c:v>
                </c:pt>
                <c:pt idx="47">
                  <c:v>23.4</c:v>
                </c:pt>
                <c:pt idx="48">
                  <c:v>23.9</c:v>
                </c:pt>
                <c:pt idx="49">
                  <c:v>24</c:v>
                </c:pt>
                <c:pt idx="50">
                  <c:v>23.5</c:v>
                </c:pt>
                <c:pt idx="51">
                  <c:v>23.9</c:v>
                </c:pt>
                <c:pt idx="52">
                  <c:v>23.9</c:v>
                </c:pt>
                <c:pt idx="53">
                  <c:v>23</c:v>
                </c:pt>
                <c:pt idx="54">
                  <c:v>23.1</c:v>
                </c:pt>
                <c:pt idx="55">
                  <c:v>23.1</c:v>
                </c:pt>
                <c:pt idx="56">
                  <c:v>23.4</c:v>
                </c:pt>
                <c:pt idx="57">
                  <c:v>23.7</c:v>
                </c:pt>
                <c:pt idx="58">
                  <c:v>23.4</c:v>
                </c:pt>
                <c:pt idx="59">
                  <c:v>23.4</c:v>
                </c:pt>
                <c:pt idx="60">
                  <c:v>23.9</c:v>
                </c:pt>
                <c:pt idx="61">
                  <c:v>23.9</c:v>
                </c:pt>
                <c:pt idx="62">
                  <c:v>24.4</c:v>
                </c:pt>
                <c:pt idx="63">
                  <c:v>24.2</c:v>
                </c:pt>
                <c:pt idx="64">
                  <c:v>24.4</c:v>
                </c:pt>
                <c:pt idx="65">
                  <c:v>23.8</c:v>
                </c:pt>
                <c:pt idx="66">
                  <c:v>23.5</c:v>
                </c:pt>
                <c:pt idx="67">
                  <c:v>23.7</c:v>
                </c:pt>
                <c:pt idx="68">
                  <c:v>24</c:v>
                </c:pt>
                <c:pt idx="69">
                  <c:v>24.3</c:v>
                </c:pt>
                <c:pt idx="70">
                  <c:v>24</c:v>
                </c:pt>
                <c:pt idx="71">
                  <c:v>23.6</c:v>
                </c:pt>
                <c:pt idx="72">
                  <c:v>23.5</c:v>
                </c:pt>
                <c:pt idx="73">
                  <c:v>23.9</c:v>
                </c:pt>
                <c:pt idx="74">
                  <c:v>24.5</c:v>
                </c:pt>
                <c:pt idx="75">
                  <c:v>24.6</c:v>
                </c:pt>
                <c:pt idx="76">
                  <c:v>24.2</c:v>
                </c:pt>
                <c:pt idx="77">
                  <c:v>24.4</c:v>
                </c:pt>
                <c:pt idx="78">
                  <c:v>24.6</c:v>
                </c:pt>
                <c:pt idx="79">
                  <c:v>24.4</c:v>
                </c:pt>
                <c:pt idx="80">
                  <c:v>24.6</c:v>
                </c:pt>
                <c:pt idx="81">
                  <c:v>24.3</c:v>
                </c:pt>
                <c:pt idx="82">
                  <c:v>24.1</c:v>
                </c:pt>
                <c:pt idx="83">
                  <c:v>23.6</c:v>
                </c:pt>
                <c:pt idx="84">
                  <c:v>24</c:v>
                </c:pt>
                <c:pt idx="85">
                  <c:v>24.4</c:v>
                </c:pt>
                <c:pt idx="86">
                  <c:v>24.6</c:v>
                </c:pt>
                <c:pt idx="87">
                  <c:v>24.9</c:v>
                </c:pt>
                <c:pt idx="88">
                  <c:v>24.8</c:v>
                </c:pt>
                <c:pt idx="89">
                  <c:v>24.1</c:v>
                </c:pt>
                <c:pt idx="90">
                  <c:v>23.9</c:v>
                </c:pt>
                <c:pt idx="91">
                  <c:v>24</c:v>
                </c:pt>
                <c:pt idx="92">
                  <c:v>24.3</c:v>
                </c:pt>
                <c:pt idx="93">
                  <c:v>23.9</c:v>
                </c:pt>
                <c:pt idx="94">
                  <c:v>24</c:v>
                </c:pt>
                <c:pt idx="95">
                  <c:v>23.8</c:v>
                </c:pt>
                <c:pt idx="96">
                  <c:v>23.4</c:v>
                </c:pt>
                <c:pt idx="97">
                  <c:v>24</c:v>
                </c:pt>
                <c:pt idx="98">
                  <c:v>24.5</c:v>
                </c:pt>
                <c:pt idx="99">
                  <c:v>24.4</c:v>
                </c:pt>
                <c:pt idx="100">
                  <c:v>24.8</c:v>
                </c:pt>
                <c:pt idx="101">
                  <c:v>24.4</c:v>
                </c:pt>
                <c:pt idx="102">
                  <c:v>24.3</c:v>
                </c:pt>
                <c:pt idx="103">
                  <c:v>24.1</c:v>
                </c:pt>
                <c:pt idx="104">
                  <c:v>24.6</c:v>
                </c:pt>
                <c:pt idx="105">
                  <c:v>24.4</c:v>
                </c:pt>
                <c:pt idx="106">
                  <c:v>24.7</c:v>
                </c:pt>
                <c:pt idx="107">
                  <c:v>24.5</c:v>
                </c:pt>
                <c:pt idx="108">
                  <c:v>24.6</c:v>
                </c:pt>
                <c:pt idx="109">
                  <c:v>25.2</c:v>
                </c:pt>
                <c:pt idx="110">
                  <c:v>24.7</c:v>
                </c:pt>
                <c:pt idx="111">
                  <c:v>24.6</c:v>
                </c:pt>
                <c:pt idx="112">
                  <c:v>24.9</c:v>
                </c:pt>
                <c:pt idx="113">
                  <c:v>24.5</c:v>
                </c:pt>
                <c:pt idx="114">
                  <c:v>25.3</c:v>
                </c:pt>
                <c:pt idx="115">
                  <c:v>25</c:v>
                </c:pt>
                <c:pt idx="116">
                  <c:v>25.3</c:v>
                </c:pt>
                <c:pt idx="117">
                  <c:v>25.2</c:v>
                </c:pt>
                <c:pt idx="118">
                  <c:v>25.7</c:v>
                </c:pt>
                <c:pt idx="119">
                  <c:v>25.7</c:v>
                </c:pt>
                <c:pt idx="120">
                  <c:v>25.5</c:v>
                </c:pt>
                <c:pt idx="121">
                  <c:v>26</c:v>
                </c:pt>
                <c:pt idx="122">
                  <c:v>24.6</c:v>
                </c:pt>
                <c:pt idx="123">
                  <c:v>23.5</c:v>
                </c:pt>
                <c:pt idx="124">
                  <c:v>23</c:v>
                </c:pt>
                <c:pt idx="125">
                  <c:v>23.1</c:v>
                </c:pt>
                <c:pt idx="126">
                  <c:v>23.5</c:v>
                </c:pt>
                <c:pt idx="127">
                  <c:v>23.5</c:v>
                </c:pt>
                <c:pt idx="128">
                  <c:v>23.8</c:v>
                </c:pt>
                <c:pt idx="129">
                  <c:v>23.5</c:v>
                </c:pt>
                <c:pt idx="130">
                  <c:v>24.1</c:v>
                </c:pt>
                <c:pt idx="131">
                  <c:v>23.7</c:v>
                </c:pt>
                <c:pt idx="132">
                  <c:v>23.4</c:v>
                </c:pt>
                <c:pt idx="133">
                  <c:v>22.9</c:v>
                </c:pt>
                <c:pt idx="134">
                  <c:v>23.1</c:v>
                </c:pt>
                <c:pt idx="135">
                  <c:v>23.3</c:v>
                </c:pt>
                <c:pt idx="136">
                  <c:v>23.1</c:v>
                </c:pt>
                <c:pt idx="137">
                  <c:v>23.1</c:v>
                </c:pt>
                <c:pt idx="138">
                  <c:v>22.7</c:v>
                </c:pt>
                <c:pt idx="139">
                  <c:v>23.2</c:v>
                </c:pt>
                <c:pt idx="140">
                  <c:v>23.4</c:v>
                </c:pt>
                <c:pt idx="141">
                  <c:v>23.4</c:v>
                </c:pt>
                <c:pt idx="142">
                  <c:v>23.3</c:v>
                </c:pt>
                <c:pt idx="143">
                  <c:v>24</c:v>
                </c:pt>
                <c:pt idx="144">
                  <c:v>23.5</c:v>
                </c:pt>
                <c:pt idx="145">
                  <c:v>23.8</c:v>
                </c:pt>
                <c:pt idx="146">
                  <c:v>23.6</c:v>
                </c:pt>
                <c:pt idx="147">
                  <c:v>23.2</c:v>
                </c:pt>
                <c:pt idx="148">
                  <c:v>23.6</c:v>
                </c:pt>
                <c:pt idx="149">
                  <c:v>23.3</c:v>
                </c:pt>
                <c:pt idx="150">
                  <c:v>23.3</c:v>
                </c:pt>
                <c:pt idx="151">
                  <c:v>23.6</c:v>
                </c:pt>
                <c:pt idx="152">
                  <c:v>24.4</c:v>
                </c:pt>
                <c:pt idx="153">
                  <c:v>24.3</c:v>
                </c:pt>
                <c:pt idx="154">
                  <c:v>23.5</c:v>
                </c:pt>
                <c:pt idx="155">
                  <c:v>23.8</c:v>
                </c:pt>
                <c:pt idx="156">
                  <c:v>23.2</c:v>
                </c:pt>
                <c:pt idx="157">
                  <c:v>23.6</c:v>
                </c:pt>
                <c:pt idx="158">
                  <c:v>23.8</c:v>
                </c:pt>
                <c:pt idx="159">
                  <c:v>23.6</c:v>
                </c:pt>
                <c:pt idx="160">
                  <c:v>23.3</c:v>
                </c:pt>
                <c:pt idx="161">
                  <c:v>23.2</c:v>
                </c:pt>
                <c:pt idx="162">
                  <c:v>23.6</c:v>
                </c:pt>
                <c:pt idx="163">
                  <c:v>23.7</c:v>
                </c:pt>
                <c:pt idx="164">
                  <c:v>24.1</c:v>
                </c:pt>
                <c:pt idx="165">
                  <c:v>23.6</c:v>
                </c:pt>
                <c:pt idx="166">
                  <c:v>23.2</c:v>
                </c:pt>
                <c:pt idx="167">
                  <c:v>23.6</c:v>
                </c:pt>
                <c:pt idx="168">
                  <c:v>23.3</c:v>
                </c:pt>
                <c:pt idx="169">
                  <c:v>23.3</c:v>
                </c:pt>
                <c:pt idx="170">
                  <c:v>23.6</c:v>
                </c:pt>
                <c:pt idx="171">
                  <c:v>24.4</c:v>
                </c:pt>
                <c:pt idx="172">
                  <c:v>24.3</c:v>
                </c:pt>
                <c:pt idx="173">
                  <c:v>23.5</c:v>
                </c:pt>
                <c:pt idx="174">
                  <c:v>23.8</c:v>
                </c:pt>
                <c:pt idx="175">
                  <c:v>23.2</c:v>
                </c:pt>
                <c:pt idx="176">
                  <c:v>23.6</c:v>
                </c:pt>
                <c:pt idx="177">
                  <c:v>23.8</c:v>
                </c:pt>
                <c:pt idx="178">
                  <c:v>23.6</c:v>
                </c:pt>
                <c:pt idx="179">
                  <c:v>23.3</c:v>
                </c:pt>
                <c:pt idx="180">
                  <c:v>23.2</c:v>
                </c:pt>
                <c:pt idx="181">
                  <c:v>23.6</c:v>
                </c:pt>
                <c:pt idx="182">
                  <c:v>23.7</c:v>
                </c:pt>
                <c:pt idx="183">
                  <c:v>24.1</c:v>
                </c:pt>
                <c:pt idx="184">
                  <c:v>23.7</c:v>
                </c:pt>
                <c:pt idx="185">
                  <c:v>24.2</c:v>
                </c:pt>
                <c:pt idx="186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9-4750-95BC-09ED0C167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4796896"/>
        <c:axId val="1764797376"/>
      </c:lineChart>
      <c:dateAx>
        <c:axId val="1764796896"/>
        <c:scaling>
          <c:orientation val="minMax"/>
          <c:min val="40513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4797376"/>
        <c:crosses val="autoZero"/>
        <c:auto val="1"/>
        <c:lblOffset val="100"/>
        <c:baseTimeUnit val="months"/>
        <c:majorUnit val="12"/>
        <c:majorTimeUnit val="months"/>
      </c:dateAx>
      <c:valAx>
        <c:axId val="176479737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355278506853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479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/>
              <a:t>Change in MN program enrollments, 2013 to 2023 </a:t>
            </a:r>
          </a:p>
          <a:p>
            <a:pPr>
              <a:defRPr/>
            </a:pPr>
            <a:r>
              <a:rPr lang="en-US" dirty="0"/>
              <a:t>Beneficiaries,</a:t>
            </a:r>
            <a:r>
              <a:rPr lang="en-US" baseline="0" dirty="0"/>
              <a:t> households or persons, as measured by program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940248488299515"/>
          <c:y val="0.15149281452168742"/>
          <c:w val="0.64502580095032258"/>
          <c:h val="0.71719791038174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'MN govt benefits'!$D$3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'MN govt benefits'!$A$4:$A$14</c:f>
              <c:strCache>
                <c:ptCount val="11"/>
                <c:pt idx="0">
                  <c:v>Medical Asst (Medicaid)</c:v>
                </c:pt>
                <c:pt idx="1">
                  <c:v>Housing support</c:v>
                </c:pt>
                <c:pt idx="2">
                  <c:v>Supplemental Aid</c:v>
                </c:pt>
                <c:pt idx="3">
                  <c:v>General Asst</c:v>
                </c:pt>
                <c:pt idx="4">
                  <c:v>Supplemtl. Security Income*</c:v>
                </c:pt>
                <c:pt idx="5">
                  <c:v>Unemployment benefits</c:v>
                </c:pt>
                <c:pt idx="6">
                  <c:v>SNAP</c:v>
                </c:pt>
                <c:pt idx="7">
                  <c:v>MinnesotaCare</c:v>
                </c:pt>
                <c:pt idx="8">
                  <c:v>Social Sec. Disability Insur.*</c:v>
                </c:pt>
                <c:pt idx="9">
                  <c:v>Child Care Asst</c:v>
                </c:pt>
                <c:pt idx="10">
                  <c:v>MN Family Investment Prog</c:v>
                </c:pt>
              </c:strCache>
            </c:strRef>
          </c:cat>
          <c:val>
            <c:numRef>
              <c:f>'MN govt benefits'!$D$4:$D$14</c:f>
              <c:numCache>
                <c:formatCode>0.0%</c:formatCode>
                <c:ptCount val="11"/>
                <c:pt idx="0">
                  <c:v>0.88268607073388594</c:v>
                </c:pt>
                <c:pt idx="1">
                  <c:v>7.1725080132415533E-2</c:v>
                </c:pt>
                <c:pt idx="2">
                  <c:v>-5.7753940202839088E-3</c:v>
                </c:pt>
                <c:pt idx="3">
                  <c:v>-3.1573782793154155E-2</c:v>
                </c:pt>
                <c:pt idx="4">
                  <c:v>-4.2115910215852113E-2</c:v>
                </c:pt>
                <c:pt idx="5">
                  <c:v>-0.13869308090887453</c:v>
                </c:pt>
                <c:pt idx="6">
                  <c:v>-0.14159081193678807</c:v>
                </c:pt>
                <c:pt idx="7">
                  <c:v>-0.1811882088107753</c:v>
                </c:pt>
                <c:pt idx="8">
                  <c:v>-0.19255085709319758</c:v>
                </c:pt>
                <c:pt idx="9">
                  <c:v>-0.22986446890239481</c:v>
                </c:pt>
                <c:pt idx="10">
                  <c:v>-0.35751395646761841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E-4298-91DC-9BFD99D72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17365695"/>
        <c:axId val="618074735"/>
      </c:barChart>
      <c:catAx>
        <c:axId val="317365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8074735"/>
        <c:crosses val="autoZero"/>
        <c:auto val="1"/>
        <c:lblAlgn val="ctr"/>
        <c:lblOffset val="100"/>
        <c:noMultiLvlLbl val="0"/>
      </c:catAx>
      <c:valAx>
        <c:axId val="618074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36569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/>
              <a:t>Blue Chip consensus forecasts for GDP</a:t>
            </a:r>
          </a:p>
          <a:p>
            <a:pPr>
              <a:defRPr/>
            </a:pPr>
            <a:r>
              <a:rPr lang="en-US" sz="1600" dirty="0"/>
              <a:t>Forecasts</a:t>
            </a:r>
            <a:r>
              <a:rPr lang="en-US" sz="1600" baseline="0" dirty="0"/>
              <a:t> in </a:t>
            </a:r>
            <a:r>
              <a:rPr lang="en-US" sz="1600" dirty="0"/>
              <a:t>January 2023 vs January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23451510336855"/>
          <c:y val="0.17623992126090599"/>
          <c:w val="0.82075440631219609"/>
          <c:h val="0.65103541681457777"/>
        </c:manualLayout>
      </c:layout>
      <c:lineChart>
        <c:grouping val="standard"/>
        <c:varyColors val="0"/>
        <c:ser>
          <c:idx val="0"/>
          <c:order val="0"/>
          <c:tx>
            <c:strRef>
              <c:f>'Blue Chip'!$A$9</c:f>
              <c:strCache>
                <c:ptCount val="1"/>
                <c:pt idx="0">
                  <c:v>Jan-23</c:v>
                </c:pt>
              </c:strCache>
            </c:strRef>
          </c:tx>
          <c:spPr>
            <a:ln w="889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'Blue Chip'!$C$8:$V$8</c:f>
              <c:strCache>
                <c:ptCount val="20"/>
                <c:pt idx="0">
                  <c:v>1Q 2021</c:v>
                </c:pt>
                <c:pt idx="1">
                  <c:v>2Q 2021</c:v>
                </c:pt>
                <c:pt idx="2">
                  <c:v>3Q 2021</c:v>
                </c:pt>
                <c:pt idx="3">
                  <c:v>4Q 2021</c:v>
                </c:pt>
                <c:pt idx="4">
                  <c:v>1Q 2022</c:v>
                </c:pt>
                <c:pt idx="5">
                  <c:v>2Q 2022</c:v>
                </c:pt>
                <c:pt idx="6">
                  <c:v>3Q 2022</c:v>
                </c:pt>
                <c:pt idx="7">
                  <c:v>4Q 2022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  <c:pt idx="13">
                  <c:v>2Q 2024</c:v>
                </c:pt>
                <c:pt idx="14">
                  <c:v>3Q 2024</c:v>
                </c:pt>
                <c:pt idx="15">
                  <c:v>4Q 2024</c:v>
                </c:pt>
                <c:pt idx="16">
                  <c:v>1Q 2025</c:v>
                </c:pt>
                <c:pt idx="17">
                  <c:v>2Q 2025</c:v>
                </c:pt>
                <c:pt idx="18">
                  <c:v>3Q 2025</c:v>
                </c:pt>
                <c:pt idx="19">
                  <c:v>4Q 2025</c:v>
                </c:pt>
              </c:strCache>
            </c:strRef>
          </c:cat>
          <c:val>
            <c:numRef>
              <c:f>'Blue Chip'!$C$9:$V$9</c:f>
              <c:numCache>
                <c:formatCode>0.0</c:formatCode>
                <c:ptCount val="20"/>
                <c:pt idx="0">
                  <c:v>5.2</c:v>
                </c:pt>
                <c:pt idx="1">
                  <c:v>6.2</c:v>
                </c:pt>
                <c:pt idx="2">
                  <c:v>3.3</c:v>
                </c:pt>
                <c:pt idx="3">
                  <c:v>7</c:v>
                </c:pt>
                <c:pt idx="4">
                  <c:v>-2</c:v>
                </c:pt>
                <c:pt idx="5">
                  <c:v>-0.6</c:v>
                </c:pt>
                <c:pt idx="6">
                  <c:v>2.7</c:v>
                </c:pt>
                <c:pt idx="7">
                  <c:v>2.6</c:v>
                </c:pt>
                <c:pt idx="8" formatCode="General">
                  <c:v>-0.1</c:v>
                </c:pt>
                <c:pt idx="9" formatCode="General">
                  <c:v>-0.5</c:v>
                </c:pt>
                <c:pt idx="10" formatCode="General">
                  <c:v>-0.1</c:v>
                </c:pt>
                <c:pt idx="11" formatCode="General">
                  <c:v>0.6</c:v>
                </c:pt>
                <c:pt idx="12" formatCode="General">
                  <c:v>1.4</c:v>
                </c:pt>
                <c:pt idx="13" formatCode="General">
                  <c:v>1.9</c:v>
                </c:pt>
                <c:pt idx="14" formatCode="General">
                  <c:v>2.1</c:v>
                </c:pt>
                <c:pt idx="15" formatCode="General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7B-4E29-9655-1B1C0AA7290B}"/>
            </c:ext>
          </c:extLst>
        </c:ser>
        <c:ser>
          <c:idx val="3"/>
          <c:order val="1"/>
          <c:tx>
            <c:strRef>
              <c:f>'Blue Chip'!$A$16</c:f>
              <c:strCache>
                <c:ptCount val="1"/>
                <c:pt idx="0">
                  <c:v>Jan-24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'Blue Chip'!$C$8:$V$8</c:f>
              <c:strCache>
                <c:ptCount val="20"/>
                <c:pt idx="0">
                  <c:v>1Q 2021</c:v>
                </c:pt>
                <c:pt idx="1">
                  <c:v>2Q 2021</c:v>
                </c:pt>
                <c:pt idx="2">
                  <c:v>3Q 2021</c:v>
                </c:pt>
                <c:pt idx="3">
                  <c:v>4Q 2021</c:v>
                </c:pt>
                <c:pt idx="4">
                  <c:v>1Q 2022</c:v>
                </c:pt>
                <c:pt idx="5">
                  <c:v>2Q 2022</c:v>
                </c:pt>
                <c:pt idx="6">
                  <c:v>3Q 2022</c:v>
                </c:pt>
                <c:pt idx="7">
                  <c:v>4Q 2022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  <c:pt idx="13">
                  <c:v>2Q 2024</c:v>
                </c:pt>
                <c:pt idx="14">
                  <c:v>3Q 2024</c:v>
                </c:pt>
                <c:pt idx="15">
                  <c:v>4Q 2024</c:v>
                </c:pt>
                <c:pt idx="16">
                  <c:v>1Q 2025</c:v>
                </c:pt>
                <c:pt idx="17">
                  <c:v>2Q 2025</c:v>
                </c:pt>
                <c:pt idx="18">
                  <c:v>3Q 2025</c:v>
                </c:pt>
                <c:pt idx="19">
                  <c:v>4Q 2025</c:v>
                </c:pt>
              </c:strCache>
            </c:strRef>
          </c:cat>
          <c:val>
            <c:numRef>
              <c:f>'Blue Chip'!$C$16:$V$16</c:f>
              <c:numCache>
                <c:formatCode>0.0</c:formatCode>
                <c:ptCount val="20"/>
                <c:pt idx="0">
                  <c:v>5.2</c:v>
                </c:pt>
                <c:pt idx="1">
                  <c:v>6.2</c:v>
                </c:pt>
                <c:pt idx="2">
                  <c:v>3.3</c:v>
                </c:pt>
                <c:pt idx="3">
                  <c:v>7</c:v>
                </c:pt>
                <c:pt idx="4">
                  <c:v>-2</c:v>
                </c:pt>
                <c:pt idx="5">
                  <c:v>-0.6</c:v>
                </c:pt>
                <c:pt idx="6">
                  <c:v>2.7</c:v>
                </c:pt>
                <c:pt idx="7">
                  <c:v>2.6</c:v>
                </c:pt>
                <c:pt idx="8">
                  <c:v>2.2000000000000002</c:v>
                </c:pt>
                <c:pt idx="9">
                  <c:v>2.1</c:v>
                </c:pt>
                <c:pt idx="10">
                  <c:v>4.9000000000000004</c:v>
                </c:pt>
                <c:pt idx="11">
                  <c:v>1.4666666669999999</c:v>
                </c:pt>
                <c:pt idx="12">
                  <c:v>1.004166667</c:v>
                </c:pt>
                <c:pt idx="13">
                  <c:v>0.65208333299999999</c:v>
                </c:pt>
                <c:pt idx="14">
                  <c:v>0.92083333300000003</c:v>
                </c:pt>
                <c:pt idx="15">
                  <c:v>1.452083333</c:v>
                </c:pt>
                <c:pt idx="16">
                  <c:v>1.834042553</c:v>
                </c:pt>
                <c:pt idx="17">
                  <c:v>2.0489361700000002</c:v>
                </c:pt>
                <c:pt idx="18">
                  <c:v>2.1361702130000002</c:v>
                </c:pt>
                <c:pt idx="19">
                  <c:v>2.1489361699999998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7B-4E29-9655-1B1C0AA72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950896"/>
        <c:axId val="2118952976"/>
      </c:lineChart>
      <c:catAx>
        <c:axId val="211895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8952976"/>
        <c:crosses val="autoZero"/>
        <c:auto val="1"/>
        <c:lblAlgn val="ctr"/>
        <c:lblOffset val="100"/>
        <c:noMultiLvlLbl val="0"/>
      </c:catAx>
      <c:valAx>
        <c:axId val="21189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895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26486924548083"/>
          <c:y val="0.29550901026202675"/>
          <c:w val="0.30493439849659426"/>
          <c:h val="0.12532060346971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i="0" u="none" strike="noStrike" kern="1200" spc="0" baseline="0" dirty="0">
                <a:solidFill>
                  <a:srgbClr val="45C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Chip forecasts for future GDP</a:t>
            </a:r>
            <a:endParaRPr lang="en-US" sz="2200" b="1" dirty="0">
              <a:solidFill>
                <a:srgbClr val="45C2B1"/>
              </a:solidFill>
            </a:endParaRPr>
          </a:p>
          <a:p>
            <a:pPr>
              <a:defRPr sz="2200" b="1"/>
            </a:pPr>
            <a:r>
              <a:rPr lang="en-US" sz="2200" b="1" dirty="0"/>
              <a:t>Consensus,</a:t>
            </a:r>
            <a:r>
              <a:rPr lang="en-US" sz="2200" b="1" baseline="0" dirty="0"/>
              <a:t> Top 10 and Bottom 10</a:t>
            </a:r>
            <a:endParaRPr lang="en-US" sz="2200" b="1" dirty="0"/>
          </a:p>
        </c:rich>
      </c:tx>
      <c:layout>
        <c:manualLayout>
          <c:xMode val="edge"/>
          <c:yMode val="edge"/>
          <c:x val="0.21786937285493374"/>
          <c:y val="1.5351129899568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'Blue Chip'!$A$69</c:f>
              <c:strCache>
                <c:ptCount val="1"/>
                <c:pt idx="0">
                  <c:v>Top 10 Avg</c:v>
                </c:pt>
              </c:strCache>
            </c:strRef>
          </c:tx>
          <c:spPr>
            <a:ln w="63500" cap="rnd">
              <a:solidFill>
                <a:srgbClr val="45C2B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'Blue Chip'!$B$67:$J$67</c:f>
              <c:strCache>
                <c:ptCount val="9"/>
                <c:pt idx="0">
                  <c:v>4Q 2023</c:v>
                </c:pt>
                <c:pt idx="1">
                  <c:v>1Q 2024</c:v>
                </c:pt>
                <c:pt idx="2">
                  <c:v>2Q 2024</c:v>
                </c:pt>
                <c:pt idx="3">
                  <c:v>3Q 2024</c:v>
                </c:pt>
                <c:pt idx="4">
                  <c:v>4Q 2024</c:v>
                </c:pt>
                <c:pt idx="5">
                  <c:v>1Q 2025</c:v>
                </c:pt>
                <c:pt idx="6">
                  <c:v>2Q 2025</c:v>
                </c:pt>
                <c:pt idx="7">
                  <c:v>3Q 2025</c:v>
                </c:pt>
                <c:pt idx="8">
                  <c:v>4Q 2025</c:v>
                </c:pt>
              </c:strCache>
            </c:strRef>
          </c:cat>
          <c:val>
            <c:numRef>
              <c:f>'Blue Chip'!$B$69:$J$69</c:f>
              <c:numCache>
                <c:formatCode>#,##0.0</c:formatCode>
                <c:ptCount val="9"/>
                <c:pt idx="0">
                  <c:v>2.41</c:v>
                </c:pt>
                <c:pt idx="1">
                  <c:v>1.95</c:v>
                </c:pt>
                <c:pt idx="2">
                  <c:v>1.81</c:v>
                </c:pt>
                <c:pt idx="3">
                  <c:v>2.1</c:v>
                </c:pt>
                <c:pt idx="4">
                  <c:v>2.44</c:v>
                </c:pt>
                <c:pt idx="5">
                  <c:v>2.63</c:v>
                </c:pt>
                <c:pt idx="6">
                  <c:v>2.89</c:v>
                </c:pt>
                <c:pt idx="7">
                  <c:v>2.82</c:v>
                </c:pt>
                <c:pt idx="8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2-4168-98CC-5A239B4FDDA3}"/>
            </c:ext>
          </c:extLst>
        </c:ser>
        <c:ser>
          <c:idx val="0"/>
          <c:order val="1"/>
          <c:tx>
            <c:strRef>
              <c:f>'Blue Chip'!$A$68</c:f>
              <c:strCache>
                <c:ptCount val="1"/>
                <c:pt idx="0">
                  <c:v>Consensus</c:v>
                </c:pt>
              </c:strCache>
            </c:strRef>
          </c:tx>
          <c:spPr>
            <a:ln w="635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'Blue Chip'!$B$67:$J$67</c:f>
              <c:strCache>
                <c:ptCount val="9"/>
                <c:pt idx="0">
                  <c:v>4Q 2023</c:v>
                </c:pt>
                <c:pt idx="1">
                  <c:v>1Q 2024</c:v>
                </c:pt>
                <c:pt idx="2">
                  <c:v>2Q 2024</c:v>
                </c:pt>
                <c:pt idx="3">
                  <c:v>3Q 2024</c:v>
                </c:pt>
                <c:pt idx="4">
                  <c:v>4Q 2024</c:v>
                </c:pt>
                <c:pt idx="5">
                  <c:v>1Q 2025</c:v>
                </c:pt>
                <c:pt idx="6">
                  <c:v>2Q 2025</c:v>
                </c:pt>
                <c:pt idx="7">
                  <c:v>3Q 2025</c:v>
                </c:pt>
                <c:pt idx="8">
                  <c:v>4Q 2025</c:v>
                </c:pt>
              </c:strCache>
            </c:strRef>
          </c:cat>
          <c:val>
            <c:numRef>
              <c:f>'Blue Chip'!$B$68:$J$68</c:f>
              <c:numCache>
                <c:formatCode>0.0</c:formatCode>
                <c:ptCount val="9"/>
                <c:pt idx="0">
                  <c:v>1.4666666669999999</c:v>
                </c:pt>
                <c:pt idx="1">
                  <c:v>1.004166667</c:v>
                </c:pt>
                <c:pt idx="2">
                  <c:v>0.65208333299999999</c:v>
                </c:pt>
                <c:pt idx="3">
                  <c:v>0.92083333300000003</c:v>
                </c:pt>
                <c:pt idx="4">
                  <c:v>1.452083333</c:v>
                </c:pt>
                <c:pt idx="5">
                  <c:v>1.834042553</c:v>
                </c:pt>
                <c:pt idx="6">
                  <c:v>2.0489361700000002</c:v>
                </c:pt>
                <c:pt idx="7">
                  <c:v>2.1361702130000002</c:v>
                </c:pt>
                <c:pt idx="8">
                  <c:v>2.1489361699999998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2-4168-98CC-5A239B4FDDA3}"/>
            </c:ext>
          </c:extLst>
        </c:ser>
        <c:ser>
          <c:idx val="2"/>
          <c:order val="2"/>
          <c:tx>
            <c:strRef>
              <c:f>'Blue Chip'!$A$70</c:f>
              <c:strCache>
                <c:ptCount val="1"/>
                <c:pt idx="0">
                  <c:v>Bot 10 Avg</c:v>
                </c:pt>
              </c:strCache>
            </c:strRef>
          </c:tx>
          <c:spPr>
            <a:ln w="63500" cap="rnd">
              <a:solidFill>
                <a:srgbClr val="EE95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'Blue Chip'!$B$67:$J$67</c:f>
              <c:strCache>
                <c:ptCount val="9"/>
                <c:pt idx="0">
                  <c:v>4Q 2023</c:v>
                </c:pt>
                <c:pt idx="1">
                  <c:v>1Q 2024</c:v>
                </c:pt>
                <c:pt idx="2">
                  <c:v>2Q 2024</c:v>
                </c:pt>
                <c:pt idx="3">
                  <c:v>3Q 2024</c:v>
                </c:pt>
                <c:pt idx="4">
                  <c:v>4Q 2024</c:v>
                </c:pt>
                <c:pt idx="5">
                  <c:v>1Q 2025</c:v>
                </c:pt>
                <c:pt idx="6">
                  <c:v>2Q 2025</c:v>
                </c:pt>
                <c:pt idx="7">
                  <c:v>3Q 2025</c:v>
                </c:pt>
                <c:pt idx="8">
                  <c:v>4Q 2025</c:v>
                </c:pt>
              </c:strCache>
            </c:strRef>
          </c:cat>
          <c:val>
            <c:numRef>
              <c:f>'Blue Chip'!$B$70:$J$70</c:f>
              <c:numCache>
                <c:formatCode>General</c:formatCode>
                <c:ptCount val="9"/>
                <c:pt idx="0">
                  <c:v>0.84</c:v>
                </c:pt>
                <c:pt idx="1">
                  <c:v>0.04</c:v>
                </c:pt>
                <c:pt idx="2">
                  <c:v>-0.79</c:v>
                </c:pt>
                <c:pt idx="3">
                  <c:v>-0.7</c:v>
                </c:pt>
                <c:pt idx="4">
                  <c:v>0.33</c:v>
                </c:pt>
                <c:pt idx="5">
                  <c:v>1.04</c:v>
                </c:pt>
                <c:pt idx="6">
                  <c:v>1.4</c:v>
                </c:pt>
                <c:pt idx="7">
                  <c:v>1.56</c:v>
                </c:pt>
                <c:pt idx="8">
                  <c:v>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92-4168-98CC-5A239B4FD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462816"/>
        <c:axId val="219252256"/>
      </c:lineChart>
      <c:catAx>
        <c:axId val="3804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252256"/>
        <c:crosses val="autoZero"/>
        <c:auto val="1"/>
        <c:lblAlgn val="ctr"/>
        <c:lblOffset val="100"/>
        <c:noMultiLvlLbl val="0"/>
      </c:catAx>
      <c:valAx>
        <c:axId val="2192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04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/>
              <a:t>Concensus forecast for interest rates</a:t>
            </a:r>
          </a:p>
        </c:rich>
      </c:tx>
      <c:layout>
        <c:manualLayout>
          <c:xMode val="edge"/>
          <c:yMode val="edge"/>
          <c:x val="0.18097769165186614"/>
          <c:y val="3.1968028615161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09434187035997"/>
          <c:y val="0.15988671067654542"/>
          <c:w val="0.62079026747473798"/>
          <c:h val="0.63938427563153111"/>
        </c:manualLayout>
      </c:layout>
      <c:lineChart>
        <c:grouping val="standard"/>
        <c:varyColors val="0"/>
        <c:ser>
          <c:idx val="4"/>
          <c:order val="0"/>
          <c:tx>
            <c:strRef>
              <c:f>'Blue Chip'!$D$30</c:f>
              <c:strCache>
                <c:ptCount val="1"/>
                <c:pt idx="0">
                  <c:v>Prime 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'Blue Chip'!$E$28:$T$28</c:f>
              <c:strCache>
                <c:ptCount val="16"/>
                <c:pt idx="0">
                  <c:v> 3Q 2021</c:v>
                </c:pt>
                <c:pt idx="1">
                  <c:v>4Q 2021</c:v>
                </c:pt>
                <c:pt idx="2">
                  <c:v>1Q 2022</c:v>
                </c:pt>
                <c:pt idx="3">
                  <c:v>2Q 2022</c:v>
                </c:pt>
                <c:pt idx="4">
                  <c:v>3Q 2022</c:v>
                </c:pt>
                <c:pt idx="5">
                  <c:v>4Q 2022</c:v>
                </c:pt>
                <c:pt idx="6">
                  <c:v>1Q 2023</c:v>
                </c:pt>
                <c:pt idx="7">
                  <c:v>2Q 2023</c:v>
                </c:pt>
                <c:pt idx="8">
                  <c:v>3Q 2023</c:v>
                </c:pt>
                <c:pt idx="9">
                  <c:v>4Q 2023</c:v>
                </c:pt>
                <c:pt idx="10">
                  <c:v>1Q 2024</c:v>
                </c:pt>
                <c:pt idx="11">
                  <c:v>2Q 2024</c:v>
                </c:pt>
                <c:pt idx="12">
                  <c:v>3Q 2024</c:v>
                </c:pt>
                <c:pt idx="13">
                  <c:v>4Q 2024</c:v>
                </c:pt>
                <c:pt idx="14">
                  <c:v>1Q 2025</c:v>
                </c:pt>
                <c:pt idx="15">
                  <c:v>2Q 2025</c:v>
                </c:pt>
              </c:strCache>
            </c:strRef>
          </c:cat>
          <c:val>
            <c:numRef>
              <c:f>'Blue Chip'!$E$30:$T$30</c:f>
              <c:numCache>
                <c:formatCode>General</c:formatCode>
                <c:ptCount val="16"/>
                <c:pt idx="0">
                  <c:v>3.25</c:v>
                </c:pt>
                <c:pt idx="1">
                  <c:v>3.25</c:v>
                </c:pt>
                <c:pt idx="2">
                  <c:v>3.29</c:v>
                </c:pt>
                <c:pt idx="3">
                  <c:v>3.93</c:v>
                </c:pt>
                <c:pt idx="4">
                  <c:v>5.36</c:v>
                </c:pt>
                <c:pt idx="5">
                  <c:v>6.76</c:v>
                </c:pt>
                <c:pt idx="6">
                  <c:v>7.68</c:v>
                </c:pt>
                <c:pt idx="7">
                  <c:v>8.1999999999999993</c:v>
                </c:pt>
                <c:pt idx="8">
                  <c:v>8.43</c:v>
                </c:pt>
                <c:pt idx="9">
                  <c:v>8.5</c:v>
                </c:pt>
                <c:pt idx="10">
                  <c:v>8.5</c:v>
                </c:pt>
                <c:pt idx="11">
                  <c:v>8.1999999999999993</c:v>
                </c:pt>
                <c:pt idx="12">
                  <c:v>7.9</c:v>
                </c:pt>
                <c:pt idx="13">
                  <c:v>7.6</c:v>
                </c:pt>
                <c:pt idx="14">
                  <c:v>7.2</c:v>
                </c:pt>
                <c:pt idx="1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D-448C-A6C1-D760DBBB1148}"/>
            </c:ext>
          </c:extLst>
        </c:ser>
        <c:ser>
          <c:idx val="0"/>
          <c:order val="1"/>
          <c:tx>
            <c:strRef>
              <c:f>'Blue Chip'!$D$23</c:f>
              <c:strCache>
                <c:ptCount val="1"/>
                <c:pt idx="0">
                  <c:v>Federal funds -- January forecast</c:v>
                </c:pt>
              </c:strCache>
            </c:strRef>
          </c:tx>
          <c:spPr>
            <a:ln w="635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'Blue Chip'!$E$28:$T$28</c:f>
              <c:strCache>
                <c:ptCount val="16"/>
                <c:pt idx="0">
                  <c:v> 3Q 2021</c:v>
                </c:pt>
                <c:pt idx="1">
                  <c:v>4Q 2021</c:v>
                </c:pt>
                <c:pt idx="2">
                  <c:v>1Q 2022</c:v>
                </c:pt>
                <c:pt idx="3">
                  <c:v>2Q 2022</c:v>
                </c:pt>
                <c:pt idx="4">
                  <c:v>3Q 2022</c:v>
                </c:pt>
                <c:pt idx="5">
                  <c:v>4Q 2022</c:v>
                </c:pt>
                <c:pt idx="6">
                  <c:v>1Q 2023</c:v>
                </c:pt>
                <c:pt idx="7">
                  <c:v>2Q 2023</c:v>
                </c:pt>
                <c:pt idx="8">
                  <c:v>3Q 2023</c:v>
                </c:pt>
                <c:pt idx="9">
                  <c:v>4Q 2023</c:v>
                </c:pt>
                <c:pt idx="10">
                  <c:v>1Q 2024</c:v>
                </c:pt>
                <c:pt idx="11">
                  <c:v>2Q 2024</c:v>
                </c:pt>
                <c:pt idx="12">
                  <c:v>3Q 2024</c:v>
                </c:pt>
                <c:pt idx="13">
                  <c:v>4Q 2024</c:v>
                </c:pt>
                <c:pt idx="14">
                  <c:v>1Q 2025</c:v>
                </c:pt>
                <c:pt idx="15">
                  <c:v>2Q 2025</c:v>
                </c:pt>
              </c:strCache>
            </c:strRef>
          </c:cat>
          <c:val>
            <c:numRef>
              <c:f>'Blue Chip'!$E$23:$P$23</c:f>
              <c:numCache>
                <c:formatCode>General</c:formatCode>
                <c:ptCount val="12"/>
                <c:pt idx="0">
                  <c:v>0.08</c:v>
                </c:pt>
                <c:pt idx="1">
                  <c:v>0.09</c:v>
                </c:pt>
                <c:pt idx="2">
                  <c:v>0.12</c:v>
                </c:pt>
                <c:pt idx="3">
                  <c:v>0.77</c:v>
                </c:pt>
                <c:pt idx="4">
                  <c:v>2.19</c:v>
                </c:pt>
                <c:pt idx="5">
                  <c:v>3.59</c:v>
                </c:pt>
                <c:pt idx="6">
                  <c:v>4.51</c:v>
                </c:pt>
                <c:pt idx="7">
                  <c:v>5</c:v>
                </c:pt>
                <c:pt idx="8">
                  <c:v>4.9000000000000004</c:v>
                </c:pt>
                <c:pt idx="9">
                  <c:v>4.7</c:v>
                </c:pt>
                <c:pt idx="10">
                  <c:v>4.3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3D-448C-A6C1-D760DBBB1148}"/>
            </c:ext>
          </c:extLst>
        </c:ser>
        <c:ser>
          <c:idx val="1"/>
          <c:order val="2"/>
          <c:tx>
            <c:strRef>
              <c:f>'Blue Chip'!$D$24</c:f>
              <c:strCache>
                <c:ptCount val="1"/>
                <c:pt idx="0">
                  <c:v>Prime -- January forecast</c:v>
                </c:pt>
              </c:strCache>
            </c:strRef>
          </c:tx>
          <c:spPr>
            <a:ln w="635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'Blue Chip'!$E$28:$T$28</c:f>
              <c:strCache>
                <c:ptCount val="16"/>
                <c:pt idx="0">
                  <c:v> 3Q 2021</c:v>
                </c:pt>
                <c:pt idx="1">
                  <c:v>4Q 2021</c:v>
                </c:pt>
                <c:pt idx="2">
                  <c:v>1Q 2022</c:v>
                </c:pt>
                <c:pt idx="3">
                  <c:v>2Q 2022</c:v>
                </c:pt>
                <c:pt idx="4">
                  <c:v>3Q 2022</c:v>
                </c:pt>
                <c:pt idx="5">
                  <c:v>4Q 2022</c:v>
                </c:pt>
                <c:pt idx="6">
                  <c:v>1Q 2023</c:v>
                </c:pt>
                <c:pt idx="7">
                  <c:v>2Q 2023</c:v>
                </c:pt>
                <c:pt idx="8">
                  <c:v>3Q 2023</c:v>
                </c:pt>
                <c:pt idx="9">
                  <c:v>4Q 2023</c:v>
                </c:pt>
                <c:pt idx="10">
                  <c:v>1Q 2024</c:v>
                </c:pt>
                <c:pt idx="11">
                  <c:v>2Q 2024</c:v>
                </c:pt>
                <c:pt idx="12">
                  <c:v>3Q 2024</c:v>
                </c:pt>
                <c:pt idx="13">
                  <c:v>4Q 2024</c:v>
                </c:pt>
                <c:pt idx="14">
                  <c:v>1Q 2025</c:v>
                </c:pt>
                <c:pt idx="15">
                  <c:v>2Q 2025</c:v>
                </c:pt>
              </c:strCache>
            </c:strRef>
          </c:cat>
          <c:val>
            <c:numRef>
              <c:f>'Blue Chip'!$E$24:$P$24</c:f>
              <c:numCache>
                <c:formatCode>General</c:formatCode>
                <c:ptCount val="12"/>
                <c:pt idx="0">
                  <c:v>3.25</c:v>
                </c:pt>
                <c:pt idx="1">
                  <c:v>3.25</c:v>
                </c:pt>
                <c:pt idx="2">
                  <c:v>3.29</c:v>
                </c:pt>
                <c:pt idx="3">
                  <c:v>3.93</c:v>
                </c:pt>
                <c:pt idx="4">
                  <c:v>5.36</c:v>
                </c:pt>
                <c:pt idx="5">
                  <c:v>6.76</c:v>
                </c:pt>
                <c:pt idx="6">
                  <c:v>7.68</c:v>
                </c:pt>
                <c:pt idx="7">
                  <c:v>8.1</c:v>
                </c:pt>
                <c:pt idx="8">
                  <c:v>8</c:v>
                </c:pt>
                <c:pt idx="9">
                  <c:v>7.8</c:v>
                </c:pt>
                <c:pt idx="10">
                  <c:v>7.4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3D-448C-A6C1-D760DBBB1148}"/>
            </c:ext>
          </c:extLst>
        </c:ser>
        <c:ser>
          <c:idx val="2"/>
          <c:order val="3"/>
          <c:tx>
            <c:strRef>
              <c:f>'Blue Chip'!$D$25</c:f>
              <c:strCache>
                <c:ptCount val="1"/>
                <c:pt idx="0">
                  <c:v>Home mortgage -- January forecast</c:v>
                </c:pt>
              </c:strCache>
            </c:strRef>
          </c:tx>
          <c:spPr>
            <a:ln w="635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'Blue Chip'!$E$28:$T$28</c:f>
              <c:strCache>
                <c:ptCount val="16"/>
                <c:pt idx="0">
                  <c:v> 3Q 2021</c:v>
                </c:pt>
                <c:pt idx="1">
                  <c:v>4Q 2021</c:v>
                </c:pt>
                <c:pt idx="2">
                  <c:v>1Q 2022</c:v>
                </c:pt>
                <c:pt idx="3">
                  <c:v>2Q 2022</c:v>
                </c:pt>
                <c:pt idx="4">
                  <c:v>3Q 2022</c:v>
                </c:pt>
                <c:pt idx="5">
                  <c:v>4Q 2022</c:v>
                </c:pt>
                <c:pt idx="6">
                  <c:v>1Q 2023</c:v>
                </c:pt>
                <c:pt idx="7">
                  <c:v>2Q 2023</c:v>
                </c:pt>
                <c:pt idx="8">
                  <c:v>3Q 2023</c:v>
                </c:pt>
                <c:pt idx="9">
                  <c:v>4Q 2023</c:v>
                </c:pt>
                <c:pt idx="10">
                  <c:v>1Q 2024</c:v>
                </c:pt>
                <c:pt idx="11">
                  <c:v>2Q 2024</c:v>
                </c:pt>
                <c:pt idx="12">
                  <c:v>3Q 2024</c:v>
                </c:pt>
                <c:pt idx="13">
                  <c:v>4Q 2024</c:v>
                </c:pt>
                <c:pt idx="14">
                  <c:v>1Q 2025</c:v>
                </c:pt>
                <c:pt idx="15">
                  <c:v>2Q 2025</c:v>
                </c:pt>
              </c:strCache>
            </c:strRef>
          </c:cat>
          <c:val>
            <c:numRef>
              <c:f>'Blue Chip'!$E$25:$R$25</c:f>
              <c:numCache>
                <c:formatCode>General</c:formatCode>
                <c:ptCount val="14"/>
                <c:pt idx="0">
                  <c:v>2.7</c:v>
                </c:pt>
                <c:pt idx="1">
                  <c:v>2.7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6.69</c:v>
                </c:pt>
                <c:pt idx="6">
                  <c:v>6.37</c:v>
                </c:pt>
                <c:pt idx="7">
                  <c:v>6.3</c:v>
                </c:pt>
                <c:pt idx="8">
                  <c:v>6.2</c:v>
                </c:pt>
                <c:pt idx="9">
                  <c:v>6</c:v>
                </c:pt>
                <c:pt idx="10">
                  <c:v>5.9</c:v>
                </c:pt>
                <c:pt idx="11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3D-448C-A6C1-D760DBBB1148}"/>
            </c:ext>
          </c:extLst>
        </c:ser>
        <c:ser>
          <c:idx val="5"/>
          <c:order val="4"/>
          <c:tx>
            <c:strRef>
              <c:f>'Blue Chip'!$D$31</c:f>
              <c:strCache>
                <c:ptCount val="1"/>
                <c:pt idx="0">
                  <c:v>Home mortgage</c:v>
                </c:pt>
              </c:strCache>
            </c:strRef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'Blue Chip'!$E$28:$T$28</c:f>
              <c:strCache>
                <c:ptCount val="16"/>
                <c:pt idx="0">
                  <c:v> 3Q 2021</c:v>
                </c:pt>
                <c:pt idx="1">
                  <c:v>4Q 2021</c:v>
                </c:pt>
                <c:pt idx="2">
                  <c:v>1Q 2022</c:v>
                </c:pt>
                <c:pt idx="3">
                  <c:v>2Q 2022</c:v>
                </c:pt>
                <c:pt idx="4">
                  <c:v>3Q 2022</c:v>
                </c:pt>
                <c:pt idx="5">
                  <c:v>4Q 2022</c:v>
                </c:pt>
                <c:pt idx="6">
                  <c:v>1Q 2023</c:v>
                </c:pt>
                <c:pt idx="7">
                  <c:v>2Q 2023</c:v>
                </c:pt>
                <c:pt idx="8">
                  <c:v>3Q 2023</c:v>
                </c:pt>
                <c:pt idx="9">
                  <c:v>4Q 2023</c:v>
                </c:pt>
                <c:pt idx="10">
                  <c:v>1Q 2024</c:v>
                </c:pt>
                <c:pt idx="11">
                  <c:v>2Q 2024</c:v>
                </c:pt>
                <c:pt idx="12">
                  <c:v>3Q 2024</c:v>
                </c:pt>
                <c:pt idx="13">
                  <c:v>4Q 2024</c:v>
                </c:pt>
                <c:pt idx="14">
                  <c:v>1Q 2025</c:v>
                </c:pt>
                <c:pt idx="15">
                  <c:v>2Q 2025</c:v>
                </c:pt>
              </c:strCache>
            </c:strRef>
          </c:cat>
          <c:val>
            <c:numRef>
              <c:f>'Blue Chip'!$E$31:$T$31</c:f>
              <c:numCache>
                <c:formatCode>General</c:formatCode>
                <c:ptCount val="16"/>
                <c:pt idx="0">
                  <c:v>2.7</c:v>
                </c:pt>
                <c:pt idx="1">
                  <c:v>2.7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6.69</c:v>
                </c:pt>
                <c:pt idx="6">
                  <c:v>6.37</c:v>
                </c:pt>
                <c:pt idx="7">
                  <c:v>6.4</c:v>
                </c:pt>
                <c:pt idx="8">
                  <c:v>7.04</c:v>
                </c:pt>
                <c:pt idx="9">
                  <c:v>7.36</c:v>
                </c:pt>
                <c:pt idx="10">
                  <c:v>6.7</c:v>
                </c:pt>
                <c:pt idx="11">
                  <c:v>6.6</c:v>
                </c:pt>
                <c:pt idx="12">
                  <c:v>6.5</c:v>
                </c:pt>
                <c:pt idx="13">
                  <c:v>6.3</c:v>
                </c:pt>
                <c:pt idx="14">
                  <c:v>6.2</c:v>
                </c:pt>
                <c:pt idx="1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3D-448C-A6C1-D760DBBB1148}"/>
            </c:ext>
          </c:extLst>
        </c:ser>
        <c:ser>
          <c:idx val="3"/>
          <c:order val="5"/>
          <c:tx>
            <c:strRef>
              <c:f>'Blue Chip'!$D$29</c:f>
              <c:strCache>
                <c:ptCount val="1"/>
                <c:pt idx="0">
                  <c:v>Federal funds 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'Blue Chip'!$E$28:$T$28</c:f>
              <c:strCache>
                <c:ptCount val="16"/>
                <c:pt idx="0">
                  <c:v> 3Q 2021</c:v>
                </c:pt>
                <c:pt idx="1">
                  <c:v>4Q 2021</c:v>
                </c:pt>
                <c:pt idx="2">
                  <c:v>1Q 2022</c:v>
                </c:pt>
                <c:pt idx="3">
                  <c:v>2Q 2022</c:v>
                </c:pt>
                <c:pt idx="4">
                  <c:v>3Q 2022</c:v>
                </c:pt>
                <c:pt idx="5">
                  <c:v>4Q 2022</c:v>
                </c:pt>
                <c:pt idx="6">
                  <c:v>1Q 2023</c:v>
                </c:pt>
                <c:pt idx="7">
                  <c:v>2Q 2023</c:v>
                </c:pt>
                <c:pt idx="8">
                  <c:v>3Q 2023</c:v>
                </c:pt>
                <c:pt idx="9">
                  <c:v>4Q 2023</c:v>
                </c:pt>
                <c:pt idx="10">
                  <c:v>1Q 2024</c:v>
                </c:pt>
                <c:pt idx="11">
                  <c:v>2Q 2024</c:v>
                </c:pt>
                <c:pt idx="12">
                  <c:v>3Q 2024</c:v>
                </c:pt>
                <c:pt idx="13">
                  <c:v>4Q 2024</c:v>
                </c:pt>
                <c:pt idx="14">
                  <c:v>1Q 2025</c:v>
                </c:pt>
                <c:pt idx="15">
                  <c:v>2Q 2025</c:v>
                </c:pt>
              </c:strCache>
            </c:strRef>
          </c:cat>
          <c:val>
            <c:numRef>
              <c:f>'Blue Chip'!$E$29:$T$29</c:f>
              <c:numCache>
                <c:formatCode>General</c:formatCode>
                <c:ptCount val="16"/>
                <c:pt idx="0">
                  <c:v>0.08</c:v>
                </c:pt>
                <c:pt idx="1">
                  <c:v>0.09</c:v>
                </c:pt>
                <c:pt idx="2">
                  <c:v>0.12</c:v>
                </c:pt>
                <c:pt idx="3">
                  <c:v>0.77</c:v>
                </c:pt>
                <c:pt idx="4">
                  <c:v>2.19</c:v>
                </c:pt>
                <c:pt idx="5">
                  <c:v>3.59</c:v>
                </c:pt>
                <c:pt idx="6">
                  <c:v>4.51</c:v>
                </c:pt>
                <c:pt idx="7">
                  <c:v>5</c:v>
                </c:pt>
                <c:pt idx="8">
                  <c:v>5.26</c:v>
                </c:pt>
                <c:pt idx="9">
                  <c:v>5.33</c:v>
                </c:pt>
                <c:pt idx="10">
                  <c:v>5.3</c:v>
                </c:pt>
                <c:pt idx="11">
                  <c:v>5.0999999999999996</c:v>
                </c:pt>
                <c:pt idx="12">
                  <c:v>4.7</c:v>
                </c:pt>
                <c:pt idx="13">
                  <c:v>4.4000000000000004</c:v>
                </c:pt>
                <c:pt idx="14">
                  <c:v>4.0999999999999996</c:v>
                </c:pt>
                <c:pt idx="1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3D-448C-A6C1-D760DBBB1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6215936"/>
        <c:axId val="796218016"/>
      </c:lineChart>
      <c:catAx>
        <c:axId val="7962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6218016"/>
        <c:crosses val="autoZero"/>
        <c:auto val="1"/>
        <c:lblAlgn val="ctr"/>
        <c:lblOffset val="100"/>
        <c:noMultiLvlLbl val="0"/>
      </c:catAx>
      <c:valAx>
        <c:axId val="7962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8.6521688624666832E-3"/>
              <c:y val="0.41059736630958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621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4211884511951853"/>
          <c:y val="0.25223613633231479"/>
          <c:w val="0.25788115488048147"/>
          <c:h val="0.35454851137854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/>
              <a:t>CPI and PCE forecasts</a:t>
            </a:r>
          </a:p>
          <a:p>
            <a:pPr>
              <a:defRPr sz="2400" b="1"/>
            </a:pPr>
            <a:r>
              <a:rPr lang="en-US" sz="1400" b="0" dirty="0"/>
              <a:t>Consumer Price Index and Personal Consumption Expenditures</a:t>
            </a:r>
            <a:r>
              <a:rPr lang="en-US" sz="1400" b="0" baseline="0" dirty="0"/>
              <a:t> index</a:t>
            </a:r>
            <a:endParaRPr lang="en-US" sz="14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663700080906884E-2"/>
          <c:y val="0.16097475471422876"/>
          <c:w val="0.80774861984283541"/>
          <c:h val="0.68181134881878014"/>
        </c:manualLayout>
      </c:layout>
      <c:lineChart>
        <c:grouping val="standard"/>
        <c:varyColors val="0"/>
        <c:ser>
          <c:idx val="2"/>
          <c:order val="0"/>
          <c:tx>
            <c:strRef>
              <c:f>'Blue Chip'!$B$17</c:f>
              <c:strCache>
                <c:ptCount val="1"/>
                <c:pt idx="0">
                  <c:v>CPI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'Blue Chip'!$C$8:$V$8</c:f>
              <c:strCache>
                <c:ptCount val="20"/>
                <c:pt idx="0">
                  <c:v>1Q 2021</c:v>
                </c:pt>
                <c:pt idx="1">
                  <c:v>2Q 2021</c:v>
                </c:pt>
                <c:pt idx="2">
                  <c:v>3Q 2021</c:v>
                </c:pt>
                <c:pt idx="3">
                  <c:v>4Q 2021</c:v>
                </c:pt>
                <c:pt idx="4">
                  <c:v>1Q 2022</c:v>
                </c:pt>
                <c:pt idx="5">
                  <c:v>2Q 2022</c:v>
                </c:pt>
                <c:pt idx="6">
                  <c:v>3Q 2022</c:v>
                </c:pt>
                <c:pt idx="7">
                  <c:v>4Q 2022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  <c:pt idx="13">
                  <c:v>2Q 2024</c:v>
                </c:pt>
                <c:pt idx="14">
                  <c:v>3Q 2024</c:v>
                </c:pt>
                <c:pt idx="15">
                  <c:v>4Q 2024</c:v>
                </c:pt>
                <c:pt idx="16">
                  <c:v>1Q 2025</c:v>
                </c:pt>
                <c:pt idx="17">
                  <c:v>2Q 2025</c:v>
                </c:pt>
                <c:pt idx="18">
                  <c:v>3Q 2025</c:v>
                </c:pt>
                <c:pt idx="19">
                  <c:v>4Q 2025</c:v>
                </c:pt>
              </c:strCache>
            </c:strRef>
          </c:cat>
          <c:val>
            <c:numRef>
              <c:f>'Blue Chip'!$C$17:$V$17</c:f>
              <c:numCache>
                <c:formatCode>0.0</c:formatCode>
                <c:ptCount val="20"/>
                <c:pt idx="0">
                  <c:v>4.1849980622265415</c:v>
                </c:pt>
                <c:pt idx="1">
                  <c:v>7.5191278792742899</c:v>
                </c:pt>
                <c:pt idx="2">
                  <c:v>6.6064029429953708</c:v>
                </c:pt>
                <c:pt idx="3">
                  <c:v>8.8067702202189615</c:v>
                </c:pt>
                <c:pt idx="4">
                  <c:v>9.1796632272496801</c:v>
                </c:pt>
                <c:pt idx="5">
                  <c:v>9.6568074955929681</c:v>
                </c:pt>
                <c:pt idx="6">
                  <c:v>5.5450060469025786</c:v>
                </c:pt>
                <c:pt idx="7">
                  <c:v>4.1641710554614741</c:v>
                </c:pt>
                <c:pt idx="8">
                  <c:v>3.8127036228471356</c:v>
                </c:pt>
                <c:pt idx="9">
                  <c:v>2.7089747457829327</c:v>
                </c:pt>
                <c:pt idx="10">
                  <c:v>3.6</c:v>
                </c:pt>
                <c:pt idx="11">
                  <c:v>2.7</c:v>
                </c:pt>
                <c:pt idx="12">
                  <c:v>2.4</c:v>
                </c:pt>
                <c:pt idx="13">
                  <c:v>2.3311111111111114</c:v>
                </c:pt>
                <c:pt idx="14">
                  <c:v>2.4</c:v>
                </c:pt>
                <c:pt idx="15">
                  <c:v>2.3333333333333335</c:v>
                </c:pt>
                <c:pt idx="16" formatCode="General">
                  <c:v>2.2000000000000002</c:v>
                </c:pt>
                <c:pt idx="17" formatCode="General">
                  <c:v>2.2000000000000002</c:v>
                </c:pt>
                <c:pt idx="18" formatCode="General">
                  <c:v>2.2999999999999998</c:v>
                </c:pt>
                <c:pt idx="19" formatCode="General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90-4CFB-9F9A-02B27CBCD74E}"/>
            </c:ext>
          </c:extLst>
        </c:ser>
        <c:ser>
          <c:idx val="3"/>
          <c:order val="1"/>
          <c:tx>
            <c:strRef>
              <c:f>'Blue Chip'!$B$18</c:f>
              <c:strCache>
                <c:ptCount val="1"/>
                <c:pt idx="0">
                  <c:v>PCE</c:v>
                </c:pt>
              </c:strCache>
            </c:strRef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'Blue Chip'!$C$8:$V$8</c:f>
              <c:strCache>
                <c:ptCount val="20"/>
                <c:pt idx="0">
                  <c:v>1Q 2021</c:v>
                </c:pt>
                <c:pt idx="1">
                  <c:v>2Q 2021</c:v>
                </c:pt>
                <c:pt idx="2">
                  <c:v>3Q 2021</c:v>
                </c:pt>
                <c:pt idx="3">
                  <c:v>4Q 2021</c:v>
                </c:pt>
                <c:pt idx="4">
                  <c:v>1Q 2022</c:v>
                </c:pt>
                <c:pt idx="5">
                  <c:v>2Q 2022</c:v>
                </c:pt>
                <c:pt idx="6">
                  <c:v>3Q 2022</c:v>
                </c:pt>
                <c:pt idx="7">
                  <c:v>4Q 2022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  <c:pt idx="13">
                  <c:v>2Q 2024</c:v>
                </c:pt>
                <c:pt idx="14">
                  <c:v>3Q 2024</c:v>
                </c:pt>
                <c:pt idx="15">
                  <c:v>4Q 2024</c:v>
                </c:pt>
                <c:pt idx="16">
                  <c:v>1Q 2025</c:v>
                </c:pt>
                <c:pt idx="17">
                  <c:v>2Q 2025</c:v>
                </c:pt>
                <c:pt idx="18">
                  <c:v>3Q 2025</c:v>
                </c:pt>
                <c:pt idx="19">
                  <c:v>4Q 2025</c:v>
                </c:pt>
              </c:strCache>
            </c:strRef>
          </c:cat>
          <c:val>
            <c:numRef>
              <c:f>'Blue Chip'!$C$18:$V$18</c:f>
              <c:numCache>
                <c:formatCode>0.0</c:formatCode>
                <c:ptCount val="20"/>
                <c:pt idx="0">
                  <c:v>4.8</c:v>
                </c:pt>
                <c:pt idx="1">
                  <c:v>6.3</c:v>
                </c:pt>
                <c:pt idx="2">
                  <c:v>5.6</c:v>
                </c:pt>
                <c:pt idx="3">
                  <c:v>6.8</c:v>
                </c:pt>
                <c:pt idx="4">
                  <c:v>7.7</c:v>
                </c:pt>
                <c:pt idx="5">
                  <c:v>7.2</c:v>
                </c:pt>
                <c:pt idx="6">
                  <c:v>4.7</c:v>
                </c:pt>
                <c:pt idx="7">
                  <c:v>4.0999999999999996</c:v>
                </c:pt>
                <c:pt idx="8">
                  <c:v>4.2</c:v>
                </c:pt>
                <c:pt idx="9">
                  <c:v>2.5</c:v>
                </c:pt>
                <c:pt idx="10">
                  <c:v>2.6</c:v>
                </c:pt>
                <c:pt idx="11">
                  <c:v>2.1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 formatCode="General">
                  <c:v>2</c:v>
                </c:pt>
                <c:pt idx="17" formatCode="General">
                  <c:v>2</c:v>
                </c:pt>
                <c:pt idx="18" formatCode="General">
                  <c:v>2</c:v>
                </c:pt>
                <c:pt idx="19" formatCode="General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90-4CFB-9F9A-02B27CBCD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3385760"/>
        <c:axId val="943384928"/>
      </c:lineChart>
      <c:catAx>
        <c:axId val="9433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3384928"/>
        <c:crosses val="autoZero"/>
        <c:auto val="1"/>
        <c:lblAlgn val="ctr"/>
        <c:lblOffset val="100"/>
        <c:noMultiLvlLbl val="0"/>
      </c:catAx>
      <c:valAx>
        <c:axId val="94338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33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598520040362537"/>
          <c:y val="0.31278542832362144"/>
          <c:w val="0.13087240477857098"/>
          <c:h val="0.15991512095631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dirty="0"/>
              <a:t>Minnesota sales tax receipts</a:t>
            </a:r>
          </a:p>
          <a:p>
            <a:pPr>
              <a:defRPr/>
            </a:pPr>
            <a:r>
              <a:rPr lang="en-US" sz="1600" dirty="0"/>
              <a:t>Rolling monthly average of previous 6 months</a:t>
            </a:r>
          </a:p>
        </c:rich>
      </c:tx>
      <c:layout>
        <c:manualLayout>
          <c:xMode val="edge"/>
          <c:yMode val="edge"/>
          <c:x val="0.2272379372646898"/>
          <c:y val="5.01523129693881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6293743768595"/>
          <c:y val="0.14641888791392441"/>
          <c:w val="0.59362283013245154"/>
          <c:h val="0.71813630056004729"/>
        </c:manualLayout>
      </c:layout>
      <c:areaChart>
        <c:grouping val="stacked"/>
        <c:varyColors val="0"/>
        <c:ser>
          <c:idx val="0"/>
          <c:order val="0"/>
          <c:tx>
            <c:strRef>
              <c:f>'MN sales tax'!$A$43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'MN sales tax'!$H$36:$CF$36</c:f>
              <c:numCache>
                <c:formatCode>[$-409]mmm\-yy;@</c:formatCode>
                <c:ptCount val="77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  <c:pt idx="23">
                  <c:v>43617</c:v>
                </c:pt>
                <c:pt idx="24">
                  <c:v>43647</c:v>
                </c:pt>
                <c:pt idx="25">
                  <c:v>43678</c:v>
                </c:pt>
                <c:pt idx="26">
                  <c:v>43709</c:v>
                </c:pt>
                <c:pt idx="27">
                  <c:v>43739</c:v>
                </c:pt>
                <c:pt idx="28">
                  <c:v>43770</c:v>
                </c:pt>
                <c:pt idx="29">
                  <c:v>43800</c:v>
                </c:pt>
                <c:pt idx="30">
                  <c:v>43831</c:v>
                </c:pt>
                <c:pt idx="31">
                  <c:v>43862</c:v>
                </c:pt>
                <c:pt idx="32">
                  <c:v>43891</c:v>
                </c:pt>
                <c:pt idx="33">
                  <c:v>43922</c:v>
                </c:pt>
                <c:pt idx="34">
                  <c:v>43952</c:v>
                </c:pt>
                <c:pt idx="35">
                  <c:v>43983</c:v>
                </c:pt>
                <c:pt idx="36">
                  <c:v>44013</c:v>
                </c:pt>
                <c:pt idx="37">
                  <c:v>44044</c:v>
                </c:pt>
                <c:pt idx="38">
                  <c:v>44075</c:v>
                </c:pt>
                <c:pt idx="39">
                  <c:v>44105</c:v>
                </c:pt>
                <c:pt idx="40">
                  <c:v>44136</c:v>
                </c:pt>
                <c:pt idx="41">
                  <c:v>44166</c:v>
                </c:pt>
                <c:pt idx="42">
                  <c:v>44197</c:v>
                </c:pt>
                <c:pt idx="43">
                  <c:v>44228</c:v>
                </c:pt>
                <c:pt idx="44">
                  <c:v>44256</c:v>
                </c:pt>
                <c:pt idx="45">
                  <c:v>44287</c:v>
                </c:pt>
                <c:pt idx="46">
                  <c:v>44317</c:v>
                </c:pt>
                <c:pt idx="47">
                  <c:v>44348</c:v>
                </c:pt>
                <c:pt idx="48">
                  <c:v>44378</c:v>
                </c:pt>
                <c:pt idx="49">
                  <c:v>44409</c:v>
                </c:pt>
                <c:pt idx="50">
                  <c:v>44440</c:v>
                </c:pt>
                <c:pt idx="51">
                  <c:v>44470</c:v>
                </c:pt>
                <c:pt idx="52">
                  <c:v>44501</c:v>
                </c:pt>
                <c:pt idx="53">
                  <c:v>44531</c:v>
                </c:pt>
                <c:pt idx="54">
                  <c:v>44562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44927</c:v>
                </c:pt>
                <c:pt idx="67">
                  <c:v>44958</c:v>
                </c:pt>
                <c:pt idx="68">
                  <c:v>44986</c:v>
                </c:pt>
                <c:pt idx="69">
                  <c:v>45017</c:v>
                </c:pt>
                <c:pt idx="70">
                  <c:v>45047</c:v>
                </c:pt>
                <c:pt idx="71">
                  <c:v>45078</c:v>
                </c:pt>
                <c:pt idx="72">
                  <c:v>45108</c:v>
                </c:pt>
                <c:pt idx="73">
                  <c:v>45139</c:v>
                </c:pt>
                <c:pt idx="74">
                  <c:v>45170</c:v>
                </c:pt>
                <c:pt idx="75">
                  <c:v>45200</c:v>
                </c:pt>
                <c:pt idx="76">
                  <c:v>45231</c:v>
                </c:pt>
              </c:numCache>
            </c:numRef>
          </c:cat>
          <c:val>
            <c:numRef>
              <c:f>'MN sales tax'!$H$43:$CF$43</c:f>
              <c:numCache>
                <c:formatCode>General</c:formatCode>
                <c:ptCount val="77"/>
                <c:pt idx="0">
                  <c:v>196416096.16666666</c:v>
                </c:pt>
                <c:pt idx="1">
                  <c:v>205979483.33333334</c:v>
                </c:pt>
                <c:pt idx="2">
                  <c:v>209822756</c:v>
                </c:pt>
                <c:pt idx="3">
                  <c:v>210754613.5</c:v>
                </c:pt>
                <c:pt idx="4">
                  <c:v>210679933.16666666</c:v>
                </c:pt>
                <c:pt idx="5">
                  <c:v>215749889.66666666</c:v>
                </c:pt>
                <c:pt idx="6">
                  <c:v>210149751.5</c:v>
                </c:pt>
                <c:pt idx="7">
                  <c:v>201220803.33333334</c:v>
                </c:pt>
                <c:pt idx="8">
                  <c:v>199283819.83333334</c:v>
                </c:pt>
                <c:pt idx="9">
                  <c:v>197401507.5</c:v>
                </c:pt>
                <c:pt idx="10">
                  <c:v>201376639.33333334</c:v>
                </c:pt>
                <c:pt idx="11">
                  <c:v>198556885.16666666</c:v>
                </c:pt>
                <c:pt idx="12">
                  <c:v>206815363.66666666</c:v>
                </c:pt>
                <c:pt idx="13">
                  <c:v>217553413.5</c:v>
                </c:pt>
                <c:pt idx="14">
                  <c:v>220026365.83333334</c:v>
                </c:pt>
                <c:pt idx="15">
                  <c:v>223962110.33333334</c:v>
                </c:pt>
                <c:pt idx="16">
                  <c:v>222771676.16666666</c:v>
                </c:pt>
                <c:pt idx="17">
                  <c:v>226649195.5</c:v>
                </c:pt>
                <c:pt idx="18">
                  <c:v>218350705.33333334</c:v>
                </c:pt>
                <c:pt idx="19">
                  <c:v>208189147.5</c:v>
                </c:pt>
                <c:pt idx="20">
                  <c:v>206636665.83333334</c:v>
                </c:pt>
                <c:pt idx="21">
                  <c:v>206783519.5</c:v>
                </c:pt>
                <c:pt idx="22">
                  <c:v>208357719.5</c:v>
                </c:pt>
                <c:pt idx="23">
                  <c:v>205544664.66666666</c:v>
                </c:pt>
                <c:pt idx="24">
                  <c:v>215654823.66666666</c:v>
                </c:pt>
                <c:pt idx="25">
                  <c:v>227955726</c:v>
                </c:pt>
                <c:pt idx="26">
                  <c:v>232012697.33333334</c:v>
                </c:pt>
                <c:pt idx="27">
                  <c:v>233595242</c:v>
                </c:pt>
                <c:pt idx="28">
                  <c:v>231808574.5</c:v>
                </c:pt>
                <c:pt idx="29">
                  <c:v>237141160.33333334</c:v>
                </c:pt>
                <c:pt idx="30">
                  <c:v>230634165.83333334</c:v>
                </c:pt>
                <c:pt idx="31">
                  <c:v>223268371.33333334</c:v>
                </c:pt>
                <c:pt idx="32">
                  <c:v>222870221.33333334</c:v>
                </c:pt>
                <c:pt idx="33">
                  <c:v>224007820.5</c:v>
                </c:pt>
                <c:pt idx="34">
                  <c:v>232483818.33333334</c:v>
                </c:pt>
                <c:pt idx="35">
                  <c:v>235439651.16666666</c:v>
                </c:pt>
                <c:pt idx="36">
                  <c:v>248946727.16666666</c:v>
                </c:pt>
                <c:pt idx="37">
                  <c:v>261607709.16666666</c:v>
                </c:pt>
                <c:pt idx="38">
                  <c:v>269479657.5</c:v>
                </c:pt>
                <c:pt idx="39">
                  <c:v>275678011.16666669</c:v>
                </c:pt>
                <c:pt idx="40">
                  <c:v>274011538.83333331</c:v>
                </c:pt>
                <c:pt idx="41">
                  <c:v>279454442.5</c:v>
                </c:pt>
                <c:pt idx="42">
                  <c:v>273272667.5</c:v>
                </c:pt>
                <c:pt idx="43">
                  <c:v>264544021.5</c:v>
                </c:pt>
                <c:pt idx="44">
                  <c:v>267697114.16666666</c:v>
                </c:pt>
                <c:pt idx="45">
                  <c:v>269221367</c:v>
                </c:pt>
                <c:pt idx="46">
                  <c:v>274678207.16666669</c:v>
                </c:pt>
                <c:pt idx="47">
                  <c:v>272256819</c:v>
                </c:pt>
                <c:pt idx="48">
                  <c:v>280796217.5</c:v>
                </c:pt>
                <c:pt idx="49">
                  <c:v>292236146.33333331</c:v>
                </c:pt>
                <c:pt idx="50">
                  <c:v>291264929.5</c:v>
                </c:pt>
                <c:pt idx="51">
                  <c:v>292222151.5</c:v>
                </c:pt>
                <c:pt idx="52">
                  <c:v>287039953.16666669</c:v>
                </c:pt>
                <c:pt idx="53">
                  <c:v>285157167.16666669</c:v>
                </c:pt>
                <c:pt idx="54">
                  <c:v>271142408.33333331</c:v>
                </c:pt>
                <c:pt idx="55">
                  <c:v>257591315.83333334</c:v>
                </c:pt>
                <c:pt idx="56">
                  <c:v>252383115.16666666</c:v>
                </c:pt>
                <c:pt idx="57">
                  <c:v>247513958.16666666</c:v>
                </c:pt>
                <c:pt idx="58">
                  <c:v>250314237</c:v>
                </c:pt>
                <c:pt idx="59">
                  <c:v>250649946.33333334</c:v>
                </c:pt>
                <c:pt idx="60">
                  <c:v>262464420</c:v>
                </c:pt>
                <c:pt idx="61">
                  <c:v>275455322</c:v>
                </c:pt>
                <c:pt idx="62">
                  <c:v>280200044</c:v>
                </c:pt>
                <c:pt idx="63">
                  <c:v>282779931.33333331</c:v>
                </c:pt>
                <c:pt idx="64">
                  <c:v>279689304.66666669</c:v>
                </c:pt>
                <c:pt idx="65">
                  <c:v>281245308.5</c:v>
                </c:pt>
                <c:pt idx="66">
                  <c:v>270642807.16666669</c:v>
                </c:pt>
                <c:pt idx="67">
                  <c:v>258036261.5</c:v>
                </c:pt>
                <c:pt idx="68">
                  <c:v>252076864.66666666</c:v>
                </c:pt>
                <c:pt idx="69">
                  <c:v>249717423.16666666</c:v>
                </c:pt>
                <c:pt idx="70">
                  <c:v>255204872.16666666</c:v>
                </c:pt>
                <c:pt idx="71">
                  <c:v>255184374</c:v>
                </c:pt>
                <c:pt idx="72">
                  <c:v>266132171</c:v>
                </c:pt>
                <c:pt idx="73">
                  <c:v>279689823.16666669</c:v>
                </c:pt>
                <c:pt idx="74">
                  <c:v>285533246.83333331</c:v>
                </c:pt>
                <c:pt idx="75">
                  <c:v>290505796</c:v>
                </c:pt>
                <c:pt idx="76">
                  <c:v>288578191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3-41B9-9748-E0E629110F6C}"/>
            </c:ext>
          </c:extLst>
        </c:ser>
        <c:ser>
          <c:idx val="1"/>
          <c:order val="1"/>
          <c:tx>
            <c:strRef>
              <c:f>'MN sales tax'!$A$44</c:f>
              <c:strCache>
                <c:ptCount val="1"/>
                <c:pt idx="0">
                  <c:v>Arts &amp; Recreation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'MN sales tax'!$H$36:$CF$36</c:f>
              <c:numCache>
                <c:formatCode>[$-409]mmm\-yy;@</c:formatCode>
                <c:ptCount val="77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  <c:pt idx="23">
                  <c:v>43617</c:v>
                </c:pt>
                <c:pt idx="24">
                  <c:v>43647</c:v>
                </c:pt>
                <c:pt idx="25">
                  <c:v>43678</c:v>
                </c:pt>
                <c:pt idx="26">
                  <c:v>43709</c:v>
                </c:pt>
                <c:pt idx="27">
                  <c:v>43739</c:v>
                </c:pt>
                <c:pt idx="28">
                  <c:v>43770</c:v>
                </c:pt>
                <c:pt idx="29">
                  <c:v>43800</c:v>
                </c:pt>
                <c:pt idx="30">
                  <c:v>43831</c:v>
                </c:pt>
                <c:pt idx="31">
                  <c:v>43862</c:v>
                </c:pt>
                <c:pt idx="32">
                  <c:v>43891</c:v>
                </c:pt>
                <c:pt idx="33">
                  <c:v>43922</c:v>
                </c:pt>
                <c:pt idx="34">
                  <c:v>43952</c:v>
                </c:pt>
                <c:pt idx="35">
                  <c:v>43983</c:v>
                </c:pt>
                <c:pt idx="36">
                  <c:v>44013</c:v>
                </c:pt>
                <c:pt idx="37">
                  <c:v>44044</c:v>
                </c:pt>
                <c:pt idx="38">
                  <c:v>44075</c:v>
                </c:pt>
                <c:pt idx="39">
                  <c:v>44105</c:v>
                </c:pt>
                <c:pt idx="40">
                  <c:v>44136</c:v>
                </c:pt>
                <c:pt idx="41">
                  <c:v>44166</c:v>
                </c:pt>
                <c:pt idx="42">
                  <c:v>44197</c:v>
                </c:pt>
                <c:pt idx="43">
                  <c:v>44228</c:v>
                </c:pt>
                <c:pt idx="44">
                  <c:v>44256</c:v>
                </c:pt>
                <c:pt idx="45">
                  <c:v>44287</c:v>
                </c:pt>
                <c:pt idx="46">
                  <c:v>44317</c:v>
                </c:pt>
                <c:pt idx="47">
                  <c:v>44348</c:v>
                </c:pt>
                <c:pt idx="48">
                  <c:v>44378</c:v>
                </c:pt>
                <c:pt idx="49">
                  <c:v>44409</c:v>
                </c:pt>
                <c:pt idx="50">
                  <c:v>44440</c:v>
                </c:pt>
                <c:pt idx="51">
                  <c:v>44470</c:v>
                </c:pt>
                <c:pt idx="52">
                  <c:v>44501</c:v>
                </c:pt>
                <c:pt idx="53">
                  <c:v>44531</c:v>
                </c:pt>
                <c:pt idx="54">
                  <c:v>44562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44927</c:v>
                </c:pt>
                <c:pt idx="67">
                  <c:v>44958</c:v>
                </c:pt>
                <c:pt idx="68">
                  <c:v>44986</c:v>
                </c:pt>
                <c:pt idx="69">
                  <c:v>45017</c:v>
                </c:pt>
                <c:pt idx="70">
                  <c:v>45047</c:v>
                </c:pt>
                <c:pt idx="71">
                  <c:v>45078</c:v>
                </c:pt>
                <c:pt idx="72">
                  <c:v>45108</c:v>
                </c:pt>
                <c:pt idx="73">
                  <c:v>45139</c:v>
                </c:pt>
                <c:pt idx="74">
                  <c:v>45170</c:v>
                </c:pt>
                <c:pt idx="75">
                  <c:v>45200</c:v>
                </c:pt>
                <c:pt idx="76">
                  <c:v>45231</c:v>
                </c:pt>
              </c:numCache>
            </c:numRef>
          </c:cat>
          <c:val>
            <c:numRef>
              <c:f>'MN sales tax'!$H$44:$CF$44</c:f>
              <c:numCache>
                <c:formatCode>General</c:formatCode>
                <c:ptCount val="77"/>
                <c:pt idx="0">
                  <c:v>13084849.5</c:v>
                </c:pt>
                <c:pt idx="1">
                  <c:v>14065633.833333334</c:v>
                </c:pt>
                <c:pt idx="2">
                  <c:v>14693346.666666666</c:v>
                </c:pt>
                <c:pt idx="3">
                  <c:v>14960283</c:v>
                </c:pt>
                <c:pt idx="4">
                  <c:v>14773083.666666666</c:v>
                </c:pt>
                <c:pt idx="5">
                  <c:v>15141366.5</c:v>
                </c:pt>
                <c:pt idx="6">
                  <c:v>14722772.333333334</c:v>
                </c:pt>
                <c:pt idx="7">
                  <c:v>13956590</c:v>
                </c:pt>
                <c:pt idx="8">
                  <c:v>13594648.333333334</c:v>
                </c:pt>
                <c:pt idx="9">
                  <c:v>13377806</c:v>
                </c:pt>
                <c:pt idx="10">
                  <c:v>13760371.666666666</c:v>
                </c:pt>
                <c:pt idx="11">
                  <c:v>13612985.666666666</c:v>
                </c:pt>
                <c:pt idx="12">
                  <c:v>14008966</c:v>
                </c:pt>
                <c:pt idx="13">
                  <c:v>14700815.166666666</c:v>
                </c:pt>
                <c:pt idx="14">
                  <c:v>15273493.833333334</c:v>
                </c:pt>
                <c:pt idx="15">
                  <c:v>16061607.5</c:v>
                </c:pt>
                <c:pt idx="16">
                  <c:v>15956395.333333334</c:v>
                </c:pt>
                <c:pt idx="17">
                  <c:v>16347247.5</c:v>
                </c:pt>
                <c:pt idx="18">
                  <c:v>15668265.5</c:v>
                </c:pt>
                <c:pt idx="19">
                  <c:v>14813739</c:v>
                </c:pt>
                <c:pt idx="20">
                  <c:v>14245439.833333334</c:v>
                </c:pt>
                <c:pt idx="21">
                  <c:v>13872237.833333334</c:v>
                </c:pt>
                <c:pt idx="22">
                  <c:v>14023203.833333334</c:v>
                </c:pt>
                <c:pt idx="23">
                  <c:v>13683021.5</c:v>
                </c:pt>
                <c:pt idx="24">
                  <c:v>14192335.166666666</c:v>
                </c:pt>
                <c:pt idx="25">
                  <c:v>14986066.833333334</c:v>
                </c:pt>
                <c:pt idx="26">
                  <c:v>15257726.666666666</c:v>
                </c:pt>
                <c:pt idx="27">
                  <c:v>15052794.5</c:v>
                </c:pt>
                <c:pt idx="28">
                  <c:v>14641730.333333334</c:v>
                </c:pt>
                <c:pt idx="29">
                  <c:v>14980142.833333334</c:v>
                </c:pt>
                <c:pt idx="30">
                  <c:v>14510791.666666666</c:v>
                </c:pt>
                <c:pt idx="31">
                  <c:v>13741822.666666666</c:v>
                </c:pt>
                <c:pt idx="32">
                  <c:v>12561277.666666666</c:v>
                </c:pt>
                <c:pt idx="33">
                  <c:v>11450533.666666666</c:v>
                </c:pt>
                <c:pt idx="34">
                  <c:v>11042781.5</c:v>
                </c:pt>
                <c:pt idx="35">
                  <c:v>9715638</c:v>
                </c:pt>
                <c:pt idx="36">
                  <c:v>9453087</c:v>
                </c:pt>
                <c:pt idx="37">
                  <c:v>9356396</c:v>
                </c:pt>
                <c:pt idx="38">
                  <c:v>9620006.333333334</c:v>
                </c:pt>
                <c:pt idx="39">
                  <c:v>9893188.5</c:v>
                </c:pt>
                <c:pt idx="40">
                  <c:v>9593737.5</c:v>
                </c:pt>
                <c:pt idx="41">
                  <c:v>9466864</c:v>
                </c:pt>
                <c:pt idx="42">
                  <c:v>9621941.333333334</c:v>
                </c:pt>
                <c:pt idx="43">
                  <c:v>9177501.333333334</c:v>
                </c:pt>
                <c:pt idx="44">
                  <c:v>9317081.166666666</c:v>
                </c:pt>
                <c:pt idx="45">
                  <c:v>9824457</c:v>
                </c:pt>
                <c:pt idx="46">
                  <c:v>10815649.333333334</c:v>
                </c:pt>
                <c:pt idx="47">
                  <c:v>11764513</c:v>
                </c:pt>
                <c:pt idx="48">
                  <c:v>12572104.166666666</c:v>
                </c:pt>
                <c:pt idx="49">
                  <c:v>13943881.166666666</c:v>
                </c:pt>
                <c:pt idx="50">
                  <c:v>15053088.833333334</c:v>
                </c:pt>
                <c:pt idx="51">
                  <c:v>16020557.333333334</c:v>
                </c:pt>
                <c:pt idx="52">
                  <c:v>16143391.666666666</c:v>
                </c:pt>
                <c:pt idx="53">
                  <c:v>16569077.833333334</c:v>
                </c:pt>
                <c:pt idx="54">
                  <c:v>16107830.666666666</c:v>
                </c:pt>
                <c:pt idx="55">
                  <c:v>15336693.5</c:v>
                </c:pt>
                <c:pt idx="56">
                  <c:v>14954659.166666666</c:v>
                </c:pt>
                <c:pt idx="57">
                  <c:v>14577161.166666666</c:v>
                </c:pt>
                <c:pt idx="58">
                  <c:v>14754667.166666666</c:v>
                </c:pt>
                <c:pt idx="59">
                  <c:v>14914781.5</c:v>
                </c:pt>
                <c:pt idx="60">
                  <c:v>15840749.333333334</c:v>
                </c:pt>
                <c:pt idx="61">
                  <c:v>17272232</c:v>
                </c:pt>
                <c:pt idx="62">
                  <c:v>17845915</c:v>
                </c:pt>
                <c:pt idx="63">
                  <c:v>18239933.166666668</c:v>
                </c:pt>
                <c:pt idx="64">
                  <c:v>18560873.666666668</c:v>
                </c:pt>
                <c:pt idx="65">
                  <c:v>18885444.666666668</c:v>
                </c:pt>
                <c:pt idx="66">
                  <c:v>18437749.5</c:v>
                </c:pt>
                <c:pt idx="67">
                  <c:v>17343445</c:v>
                </c:pt>
                <c:pt idx="68">
                  <c:v>16699402.666666666</c:v>
                </c:pt>
                <c:pt idx="69">
                  <c:v>16426928.333333334</c:v>
                </c:pt>
                <c:pt idx="70">
                  <c:v>16277364</c:v>
                </c:pt>
                <c:pt idx="71">
                  <c:v>16741418.666666666</c:v>
                </c:pt>
                <c:pt idx="72">
                  <c:v>17476378.166666668</c:v>
                </c:pt>
                <c:pt idx="73">
                  <c:v>18780839.5</c:v>
                </c:pt>
                <c:pt idx="74">
                  <c:v>19725470.333333332</c:v>
                </c:pt>
                <c:pt idx="75">
                  <c:v>20398725.166666668</c:v>
                </c:pt>
                <c:pt idx="76">
                  <c:v>20543610.833333332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3-41B9-9748-E0E629110F6C}"/>
            </c:ext>
          </c:extLst>
        </c:ser>
        <c:ser>
          <c:idx val="2"/>
          <c:order val="2"/>
          <c:tx>
            <c:strRef>
              <c:f>'MN sales tax'!$A$45</c:f>
              <c:strCache>
                <c:ptCount val="1"/>
                <c:pt idx="0">
                  <c:v>Accommod. &amp; Food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'MN sales tax'!$H$36:$CF$36</c:f>
              <c:numCache>
                <c:formatCode>[$-409]mmm\-yy;@</c:formatCode>
                <c:ptCount val="77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  <c:pt idx="23">
                  <c:v>43617</c:v>
                </c:pt>
                <c:pt idx="24">
                  <c:v>43647</c:v>
                </c:pt>
                <c:pt idx="25">
                  <c:v>43678</c:v>
                </c:pt>
                <c:pt idx="26">
                  <c:v>43709</c:v>
                </c:pt>
                <c:pt idx="27">
                  <c:v>43739</c:v>
                </c:pt>
                <c:pt idx="28">
                  <c:v>43770</c:v>
                </c:pt>
                <c:pt idx="29">
                  <c:v>43800</c:v>
                </c:pt>
                <c:pt idx="30">
                  <c:v>43831</c:v>
                </c:pt>
                <c:pt idx="31">
                  <c:v>43862</c:v>
                </c:pt>
                <c:pt idx="32">
                  <c:v>43891</c:v>
                </c:pt>
                <c:pt idx="33">
                  <c:v>43922</c:v>
                </c:pt>
                <c:pt idx="34">
                  <c:v>43952</c:v>
                </c:pt>
                <c:pt idx="35">
                  <c:v>43983</c:v>
                </c:pt>
                <c:pt idx="36">
                  <c:v>44013</c:v>
                </c:pt>
                <c:pt idx="37">
                  <c:v>44044</c:v>
                </c:pt>
                <c:pt idx="38">
                  <c:v>44075</c:v>
                </c:pt>
                <c:pt idx="39">
                  <c:v>44105</c:v>
                </c:pt>
                <c:pt idx="40">
                  <c:v>44136</c:v>
                </c:pt>
                <c:pt idx="41">
                  <c:v>44166</c:v>
                </c:pt>
                <c:pt idx="42">
                  <c:v>44197</c:v>
                </c:pt>
                <c:pt idx="43">
                  <c:v>44228</c:v>
                </c:pt>
                <c:pt idx="44">
                  <c:v>44256</c:v>
                </c:pt>
                <c:pt idx="45">
                  <c:v>44287</c:v>
                </c:pt>
                <c:pt idx="46">
                  <c:v>44317</c:v>
                </c:pt>
                <c:pt idx="47">
                  <c:v>44348</c:v>
                </c:pt>
                <c:pt idx="48">
                  <c:v>44378</c:v>
                </c:pt>
                <c:pt idx="49">
                  <c:v>44409</c:v>
                </c:pt>
                <c:pt idx="50">
                  <c:v>44440</c:v>
                </c:pt>
                <c:pt idx="51">
                  <c:v>44470</c:v>
                </c:pt>
                <c:pt idx="52">
                  <c:v>44501</c:v>
                </c:pt>
                <c:pt idx="53">
                  <c:v>44531</c:v>
                </c:pt>
                <c:pt idx="54">
                  <c:v>44562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44927</c:v>
                </c:pt>
                <c:pt idx="67">
                  <c:v>44958</c:v>
                </c:pt>
                <c:pt idx="68">
                  <c:v>44986</c:v>
                </c:pt>
                <c:pt idx="69">
                  <c:v>45017</c:v>
                </c:pt>
                <c:pt idx="70">
                  <c:v>45047</c:v>
                </c:pt>
                <c:pt idx="71">
                  <c:v>45078</c:v>
                </c:pt>
                <c:pt idx="72">
                  <c:v>45108</c:v>
                </c:pt>
                <c:pt idx="73">
                  <c:v>45139</c:v>
                </c:pt>
                <c:pt idx="74">
                  <c:v>45170</c:v>
                </c:pt>
                <c:pt idx="75">
                  <c:v>45200</c:v>
                </c:pt>
                <c:pt idx="76">
                  <c:v>45231</c:v>
                </c:pt>
              </c:numCache>
            </c:numRef>
          </c:cat>
          <c:val>
            <c:numRef>
              <c:f>'MN sales tax'!$H$45:$CF$45</c:f>
              <c:numCache>
                <c:formatCode>General</c:formatCode>
                <c:ptCount val="77"/>
                <c:pt idx="0">
                  <c:v>78666735</c:v>
                </c:pt>
                <c:pt idx="1">
                  <c:v>82438462.5</c:v>
                </c:pt>
                <c:pt idx="2">
                  <c:v>84362158.833333328</c:v>
                </c:pt>
                <c:pt idx="3">
                  <c:v>85864469.166666672</c:v>
                </c:pt>
                <c:pt idx="4">
                  <c:v>84660416</c:v>
                </c:pt>
                <c:pt idx="5">
                  <c:v>83468511.5</c:v>
                </c:pt>
                <c:pt idx="6">
                  <c:v>80474598.166666672</c:v>
                </c:pt>
                <c:pt idx="7">
                  <c:v>78330622.833333328</c:v>
                </c:pt>
                <c:pt idx="8">
                  <c:v>77109207.666666672</c:v>
                </c:pt>
                <c:pt idx="9">
                  <c:v>75962934.333333328</c:v>
                </c:pt>
                <c:pt idx="10">
                  <c:v>78151675</c:v>
                </c:pt>
                <c:pt idx="11">
                  <c:v>80264014.666666672</c:v>
                </c:pt>
                <c:pt idx="12">
                  <c:v>84267998.333333328</c:v>
                </c:pt>
                <c:pt idx="13">
                  <c:v>87553873.333333328</c:v>
                </c:pt>
                <c:pt idx="14">
                  <c:v>91848131.333333328</c:v>
                </c:pt>
                <c:pt idx="15">
                  <c:v>93574641.166666672</c:v>
                </c:pt>
                <c:pt idx="16">
                  <c:v>91788366.666666672</c:v>
                </c:pt>
                <c:pt idx="17">
                  <c:v>90060209.833333328</c:v>
                </c:pt>
                <c:pt idx="18">
                  <c:v>86138817.333333328</c:v>
                </c:pt>
                <c:pt idx="19">
                  <c:v>81655852.666666672</c:v>
                </c:pt>
                <c:pt idx="20">
                  <c:v>77739276.666666672</c:v>
                </c:pt>
                <c:pt idx="21">
                  <c:v>77093583.833333328</c:v>
                </c:pt>
                <c:pt idx="22">
                  <c:v>79770863.333333328</c:v>
                </c:pt>
                <c:pt idx="23">
                  <c:v>82396872</c:v>
                </c:pt>
                <c:pt idx="24">
                  <c:v>86717082.5</c:v>
                </c:pt>
                <c:pt idx="25">
                  <c:v>92088831.666666672</c:v>
                </c:pt>
                <c:pt idx="26">
                  <c:v>94270942.166666672</c:v>
                </c:pt>
                <c:pt idx="27">
                  <c:v>95361891.333333328</c:v>
                </c:pt>
                <c:pt idx="28">
                  <c:v>93406771.666666672</c:v>
                </c:pt>
                <c:pt idx="29">
                  <c:v>90978682</c:v>
                </c:pt>
                <c:pt idx="30">
                  <c:v>87225919.5</c:v>
                </c:pt>
                <c:pt idx="31">
                  <c:v>83271781</c:v>
                </c:pt>
                <c:pt idx="32">
                  <c:v>75810133.166666672</c:v>
                </c:pt>
                <c:pt idx="33">
                  <c:v>66063668.666666664</c:v>
                </c:pt>
                <c:pt idx="34">
                  <c:v>59917698.666666664</c:v>
                </c:pt>
                <c:pt idx="35">
                  <c:v>55701807.166666664</c:v>
                </c:pt>
                <c:pt idx="36">
                  <c:v>54814364.166666664</c:v>
                </c:pt>
                <c:pt idx="37">
                  <c:v>53807299.166666664</c:v>
                </c:pt>
                <c:pt idx="38">
                  <c:v>56625439.166666664</c:v>
                </c:pt>
                <c:pt idx="39">
                  <c:v>62015396.5</c:v>
                </c:pt>
                <c:pt idx="40">
                  <c:v>62997613.5</c:v>
                </c:pt>
                <c:pt idx="41">
                  <c:v>60195393.5</c:v>
                </c:pt>
                <c:pt idx="42">
                  <c:v>57143267.833333336</c:v>
                </c:pt>
                <c:pt idx="43">
                  <c:v>54204270.333333336</c:v>
                </c:pt>
                <c:pt idx="44">
                  <c:v>53924166.333333336</c:v>
                </c:pt>
                <c:pt idx="45">
                  <c:v>54696459.833333336</c:v>
                </c:pt>
                <c:pt idx="46">
                  <c:v>60087928.5</c:v>
                </c:pt>
                <c:pt idx="47">
                  <c:v>68273704.166666672</c:v>
                </c:pt>
                <c:pt idx="48">
                  <c:v>76066085</c:v>
                </c:pt>
                <c:pt idx="49">
                  <c:v>83053995.833333328</c:v>
                </c:pt>
                <c:pt idx="50">
                  <c:v>86994969.333333328</c:v>
                </c:pt>
                <c:pt idx="51">
                  <c:v>90337005.833333328</c:v>
                </c:pt>
                <c:pt idx="52">
                  <c:v>89510943.5</c:v>
                </c:pt>
                <c:pt idx="53">
                  <c:v>87733473.5</c:v>
                </c:pt>
                <c:pt idx="54">
                  <c:v>83005031.333333328</c:v>
                </c:pt>
                <c:pt idx="55">
                  <c:v>78752837.166666672</c:v>
                </c:pt>
                <c:pt idx="56">
                  <c:v>78032344</c:v>
                </c:pt>
                <c:pt idx="57">
                  <c:v>77761618.666666672</c:v>
                </c:pt>
                <c:pt idx="58">
                  <c:v>81186754.166666672</c:v>
                </c:pt>
                <c:pt idx="59">
                  <c:v>85482505.5</c:v>
                </c:pt>
                <c:pt idx="60">
                  <c:v>91926083.833333328</c:v>
                </c:pt>
                <c:pt idx="61">
                  <c:v>98458447.833333328</c:v>
                </c:pt>
                <c:pt idx="62">
                  <c:v>101984904.33333333</c:v>
                </c:pt>
                <c:pt idx="63">
                  <c:v>104072540.66666667</c:v>
                </c:pt>
                <c:pt idx="64">
                  <c:v>102136365.66666667</c:v>
                </c:pt>
                <c:pt idx="65">
                  <c:v>99385015.166666672</c:v>
                </c:pt>
                <c:pt idx="66">
                  <c:v>95146381.833333328</c:v>
                </c:pt>
                <c:pt idx="67">
                  <c:v>90196356.833333328</c:v>
                </c:pt>
                <c:pt idx="68">
                  <c:v>87959507.833333328</c:v>
                </c:pt>
                <c:pt idx="69">
                  <c:v>87030279</c:v>
                </c:pt>
                <c:pt idx="70">
                  <c:v>90069193.666666672</c:v>
                </c:pt>
                <c:pt idx="71">
                  <c:v>94587266</c:v>
                </c:pt>
                <c:pt idx="72">
                  <c:v>99917293</c:v>
                </c:pt>
                <c:pt idx="73">
                  <c:v>105837456.33333333</c:v>
                </c:pt>
                <c:pt idx="74">
                  <c:v>109621262.16666667</c:v>
                </c:pt>
                <c:pt idx="75">
                  <c:v>112383733</c:v>
                </c:pt>
                <c:pt idx="76">
                  <c:v>110964891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33-41B9-9748-E0E629110F6C}"/>
            </c:ext>
          </c:extLst>
        </c:ser>
        <c:ser>
          <c:idx val="3"/>
          <c:order val="3"/>
          <c:tx>
            <c:strRef>
              <c:f>'MN sales tax'!$A$46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'MN sales tax'!$H$36:$CF$36</c:f>
              <c:numCache>
                <c:formatCode>[$-409]mmm\-yy;@</c:formatCode>
                <c:ptCount val="77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  <c:pt idx="23">
                  <c:v>43617</c:v>
                </c:pt>
                <c:pt idx="24">
                  <c:v>43647</c:v>
                </c:pt>
                <c:pt idx="25">
                  <c:v>43678</c:v>
                </c:pt>
                <c:pt idx="26">
                  <c:v>43709</c:v>
                </c:pt>
                <c:pt idx="27">
                  <c:v>43739</c:v>
                </c:pt>
                <c:pt idx="28">
                  <c:v>43770</c:v>
                </c:pt>
                <c:pt idx="29">
                  <c:v>43800</c:v>
                </c:pt>
                <c:pt idx="30">
                  <c:v>43831</c:v>
                </c:pt>
                <c:pt idx="31">
                  <c:v>43862</c:v>
                </c:pt>
                <c:pt idx="32">
                  <c:v>43891</c:v>
                </c:pt>
                <c:pt idx="33">
                  <c:v>43922</c:v>
                </c:pt>
                <c:pt idx="34">
                  <c:v>43952</c:v>
                </c:pt>
                <c:pt idx="35">
                  <c:v>43983</c:v>
                </c:pt>
                <c:pt idx="36">
                  <c:v>44013</c:v>
                </c:pt>
                <c:pt idx="37">
                  <c:v>44044</c:v>
                </c:pt>
                <c:pt idx="38">
                  <c:v>44075</c:v>
                </c:pt>
                <c:pt idx="39">
                  <c:v>44105</c:v>
                </c:pt>
                <c:pt idx="40">
                  <c:v>44136</c:v>
                </c:pt>
                <c:pt idx="41">
                  <c:v>44166</c:v>
                </c:pt>
                <c:pt idx="42">
                  <c:v>44197</c:v>
                </c:pt>
                <c:pt idx="43">
                  <c:v>44228</c:v>
                </c:pt>
                <c:pt idx="44">
                  <c:v>44256</c:v>
                </c:pt>
                <c:pt idx="45">
                  <c:v>44287</c:v>
                </c:pt>
                <c:pt idx="46">
                  <c:v>44317</c:v>
                </c:pt>
                <c:pt idx="47">
                  <c:v>44348</c:v>
                </c:pt>
                <c:pt idx="48">
                  <c:v>44378</c:v>
                </c:pt>
                <c:pt idx="49">
                  <c:v>44409</c:v>
                </c:pt>
                <c:pt idx="50">
                  <c:v>44440</c:v>
                </c:pt>
                <c:pt idx="51">
                  <c:v>44470</c:v>
                </c:pt>
                <c:pt idx="52">
                  <c:v>44501</c:v>
                </c:pt>
                <c:pt idx="53">
                  <c:v>44531</c:v>
                </c:pt>
                <c:pt idx="54">
                  <c:v>44562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44927</c:v>
                </c:pt>
                <c:pt idx="67">
                  <c:v>44958</c:v>
                </c:pt>
                <c:pt idx="68">
                  <c:v>44986</c:v>
                </c:pt>
                <c:pt idx="69">
                  <c:v>45017</c:v>
                </c:pt>
                <c:pt idx="70">
                  <c:v>45047</c:v>
                </c:pt>
                <c:pt idx="71">
                  <c:v>45078</c:v>
                </c:pt>
                <c:pt idx="72">
                  <c:v>45108</c:v>
                </c:pt>
                <c:pt idx="73">
                  <c:v>45139</c:v>
                </c:pt>
                <c:pt idx="74">
                  <c:v>45170</c:v>
                </c:pt>
                <c:pt idx="75">
                  <c:v>45200</c:v>
                </c:pt>
                <c:pt idx="76">
                  <c:v>45231</c:v>
                </c:pt>
              </c:numCache>
            </c:numRef>
          </c:cat>
          <c:val>
            <c:numRef>
              <c:f>'MN sales tax'!$H$46:$CF$46</c:f>
              <c:numCache>
                <c:formatCode>General</c:formatCode>
                <c:ptCount val="77"/>
                <c:pt idx="0">
                  <c:v>243576188.83333334</c:v>
                </c:pt>
                <c:pt idx="1">
                  <c:v>256442152</c:v>
                </c:pt>
                <c:pt idx="2">
                  <c:v>262980527.16666666</c:v>
                </c:pt>
                <c:pt idx="3">
                  <c:v>268520227.33333331</c:v>
                </c:pt>
                <c:pt idx="4">
                  <c:v>267203658</c:v>
                </c:pt>
                <c:pt idx="5">
                  <c:v>272315927.5</c:v>
                </c:pt>
                <c:pt idx="6">
                  <c:v>268521593.16666669</c:v>
                </c:pt>
                <c:pt idx="7">
                  <c:v>258791241.83333334</c:v>
                </c:pt>
                <c:pt idx="8">
                  <c:v>252864342</c:v>
                </c:pt>
                <c:pt idx="9">
                  <c:v>247633278.66666666</c:v>
                </c:pt>
                <c:pt idx="10">
                  <c:v>251161711.33333334</c:v>
                </c:pt>
                <c:pt idx="11">
                  <c:v>248093611.5</c:v>
                </c:pt>
                <c:pt idx="12">
                  <c:v>254640781.5</c:v>
                </c:pt>
                <c:pt idx="13">
                  <c:v>266915734.16666666</c:v>
                </c:pt>
                <c:pt idx="14">
                  <c:v>274244828.66666669</c:v>
                </c:pt>
                <c:pt idx="15">
                  <c:v>284347936.66666669</c:v>
                </c:pt>
                <c:pt idx="16">
                  <c:v>283531694.83333331</c:v>
                </c:pt>
                <c:pt idx="17">
                  <c:v>289097805.83333331</c:v>
                </c:pt>
                <c:pt idx="18">
                  <c:v>285332674.33333331</c:v>
                </c:pt>
                <c:pt idx="19">
                  <c:v>275792118.33333331</c:v>
                </c:pt>
                <c:pt idx="20">
                  <c:v>272222531.33333331</c:v>
                </c:pt>
                <c:pt idx="21">
                  <c:v>268877436.66666669</c:v>
                </c:pt>
                <c:pt idx="22">
                  <c:v>272740047.83333331</c:v>
                </c:pt>
                <c:pt idx="23">
                  <c:v>270938407.33333331</c:v>
                </c:pt>
                <c:pt idx="24">
                  <c:v>280405768.16666669</c:v>
                </c:pt>
                <c:pt idx="25">
                  <c:v>292977823.66666669</c:v>
                </c:pt>
                <c:pt idx="26">
                  <c:v>302075864.66666669</c:v>
                </c:pt>
                <c:pt idx="27">
                  <c:v>309377264.5</c:v>
                </c:pt>
                <c:pt idx="28">
                  <c:v>306325817.5</c:v>
                </c:pt>
                <c:pt idx="29">
                  <c:v>313357697.16666669</c:v>
                </c:pt>
                <c:pt idx="30">
                  <c:v>303423720.83333331</c:v>
                </c:pt>
                <c:pt idx="31">
                  <c:v>289543962.16666669</c:v>
                </c:pt>
                <c:pt idx="32">
                  <c:v>277579803.16666669</c:v>
                </c:pt>
                <c:pt idx="33">
                  <c:v>263678280</c:v>
                </c:pt>
                <c:pt idx="34">
                  <c:v>261134280.5</c:v>
                </c:pt>
                <c:pt idx="35">
                  <c:v>252536410.83333334</c:v>
                </c:pt>
                <c:pt idx="36">
                  <c:v>259279880.83333334</c:v>
                </c:pt>
                <c:pt idx="37">
                  <c:v>268133012.16666666</c:v>
                </c:pt>
                <c:pt idx="38">
                  <c:v>278375315.33333331</c:v>
                </c:pt>
                <c:pt idx="39">
                  <c:v>286249529.66666669</c:v>
                </c:pt>
                <c:pt idx="40">
                  <c:v>286544600.66666669</c:v>
                </c:pt>
                <c:pt idx="41">
                  <c:v>290940171.33333331</c:v>
                </c:pt>
                <c:pt idx="42">
                  <c:v>283471886</c:v>
                </c:pt>
                <c:pt idx="43">
                  <c:v>275225106.66666669</c:v>
                </c:pt>
                <c:pt idx="44">
                  <c:v>271810276.83333331</c:v>
                </c:pt>
                <c:pt idx="45">
                  <c:v>273400858.83333331</c:v>
                </c:pt>
                <c:pt idx="46">
                  <c:v>280184736.66666669</c:v>
                </c:pt>
                <c:pt idx="47">
                  <c:v>284408871.33333331</c:v>
                </c:pt>
                <c:pt idx="48">
                  <c:v>297233375.66666669</c:v>
                </c:pt>
                <c:pt idx="49">
                  <c:v>314174262.33333331</c:v>
                </c:pt>
                <c:pt idx="50">
                  <c:v>323437506.66666669</c:v>
                </c:pt>
                <c:pt idx="51">
                  <c:v>329020741.33333331</c:v>
                </c:pt>
                <c:pt idx="52">
                  <c:v>329357103.33333331</c:v>
                </c:pt>
                <c:pt idx="53">
                  <c:v>330216227</c:v>
                </c:pt>
                <c:pt idx="54">
                  <c:v>328898231.33333331</c:v>
                </c:pt>
                <c:pt idx="55">
                  <c:v>321813329.16666669</c:v>
                </c:pt>
                <c:pt idx="56">
                  <c:v>325015442.83333331</c:v>
                </c:pt>
                <c:pt idx="57">
                  <c:v>328041375.5</c:v>
                </c:pt>
                <c:pt idx="58">
                  <c:v>340503476.66666669</c:v>
                </c:pt>
                <c:pt idx="59">
                  <c:v>350912173.83333331</c:v>
                </c:pt>
                <c:pt idx="60">
                  <c:v>364214027.5</c:v>
                </c:pt>
                <c:pt idx="61">
                  <c:v>385187121.5</c:v>
                </c:pt>
                <c:pt idx="62">
                  <c:v>395396404.66666669</c:v>
                </c:pt>
                <c:pt idx="63">
                  <c:v>404546810.66666669</c:v>
                </c:pt>
                <c:pt idx="64">
                  <c:v>402681104</c:v>
                </c:pt>
                <c:pt idx="65">
                  <c:v>402528521.66666669</c:v>
                </c:pt>
                <c:pt idx="66">
                  <c:v>392392162.83333331</c:v>
                </c:pt>
                <c:pt idx="67">
                  <c:v>373964964.16666669</c:v>
                </c:pt>
                <c:pt idx="68">
                  <c:v>364132581.5</c:v>
                </c:pt>
                <c:pt idx="69">
                  <c:v>356195295.33333331</c:v>
                </c:pt>
                <c:pt idx="70">
                  <c:v>363680609.33333331</c:v>
                </c:pt>
                <c:pt idx="71">
                  <c:v>368023206.66666669</c:v>
                </c:pt>
                <c:pt idx="72">
                  <c:v>379302634.5</c:v>
                </c:pt>
                <c:pt idx="73">
                  <c:v>399337068</c:v>
                </c:pt>
                <c:pt idx="74">
                  <c:v>408870062</c:v>
                </c:pt>
                <c:pt idx="75">
                  <c:v>421995116.16666669</c:v>
                </c:pt>
                <c:pt idx="76">
                  <c:v>421323630.33333331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33-41B9-9748-E0E629110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472607"/>
        <c:axId val="1027833520"/>
      </c:areaChart>
      <c:dateAx>
        <c:axId val="423472607"/>
        <c:scaling>
          <c:orientation val="minMax"/>
          <c:max val="45231"/>
          <c:min val="42887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7833520"/>
        <c:crosses val="autoZero"/>
        <c:auto val="0"/>
        <c:lblOffset val="100"/>
        <c:baseTimeUnit val="months"/>
        <c:majorUnit val="7"/>
        <c:majorTimeUnit val="months"/>
      </c:dateAx>
      <c:valAx>
        <c:axId val="102783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3472607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6.0150770067456671E-3"/>
                <c:y val="0.3907158351409978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8450786349575"/>
          <c:y val="0.36057868037644969"/>
          <c:w val="0.26780739735913778"/>
          <c:h val="0.29665875279689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i="0" baseline="0" dirty="0">
                <a:effectLst/>
              </a:rPr>
              <a:t>Total value of monthly construction starts</a:t>
            </a:r>
            <a:endParaRPr lang="en-US" sz="2200" dirty="0">
              <a:effectLst/>
            </a:endParaRPr>
          </a:p>
          <a:p>
            <a:pPr>
              <a:defRPr/>
            </a:pPr>
            <a:r>
              <a:rPr lang="en-US" sz="1800" b="0" i="0" baseline="0" dirty="0">
                <a:effectLst/>
              </a:rPr>
              <a:t>6-month rolling average: MN, MT, ND, SD, WI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8315113818831"/>
          <c:y val="0.17812232808014361"/>
          <c:w val="0.85637344667302873"/>
          <c:h val="0.67407586299952182"/>
        </c:manualLayout>
      </c:layout>
      <c:areaChart>
        <c:grouping val="stacked"/>
        <c:varyColors val="0"/>
        <c:ser>
          <c:idx val="0"/>
          <c:order val="0"/>
          <c:tx>
            <c:strRef>
              <c:f>'Dodge District'!$P$53</c:f>
              <c:strCache>
                <c:ptCount val="1"/>
                <c:pt idx="0">
                  <c:v>Nonresidential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'Dodge District'!$O$56:$O$124</c:f>
              <c:numCache>
                <c:formatCode>mmm\-yy</c:formatCode>
                <c:ptCount val="69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  <c:pt idx="12">
                  <c:v>43525</c:v>
                </c:pt>
                <c:pt idx="13">
                  <c:v>43556</c:v>
                </c:pt>
                <c:pt idx="14">
                  <c:v>43586</c:v>
                </c:pt>
                <c:pt idx="15">
                  <c:v>43617</c:v>
                </c:pt>
                <c:pt idx="16">
                  <c:v>43647</c:v>
                </c:pt>
                <c:pt idx="17">
                  <c:v>43678</c:v>
                </c:pt>
                <c:pt idx="18">
                  <c:v>43709</c:v>
                </c:pt>
                <c:pt idx="19">
                  <c:v>43739</c:v>
                </c:pt>
                <c:pt idx="20">
                  <c:v>43770</c:v>
                </c:pt>
                <c:pt idx="21">
                  <c:v>43800</c:v>
                </c:pt>
                <c:pt idx="22">
                  <c:v>43831</c:v>
                </c:pt>
                <c:pt idx="23">
                  <c:v>43862</c:v>
                </c:pt>
                <c:pt idx="24">
                  <c:v>43891</c:v>
                </c:pt>
                <c:pt idx="25">
                  <c:v>43922</c:v>
                </c:pt>
                <c:pt idx="26">
                  <c:v>43952</c:v>
                </c:pt>
                <c:pt idx="27">
                  <c:v>43983</c:v>
                </c:pt>
                <c:pt idx="28">
                  <c:v>44013</c:v>
                </c:pt>
                <c:pt idx="29">
                  <c:v>44044</c:v>
                </c:pt>
                <c:pt idx="30">
                  <c:v>44075</c:v>
                </c:pt>
                <c:pt idx="31">
                  <c:v>44105</c:v>
                </c:pt>
                <c:pt idx="32">
                  <c:v>44136</c:v>
                </c:pt>
                <c:pt idx="33">
                  <c:v>44166</c:v>
                </c:pt>
                <c:pt idx="34">
                  <c:v>44197</c:v>
                </c:pt>
                <c:pt idx="35">
                  <c:v>44228</c:v>
                </c:pt>
                <c:pt idx="36">
                  <c:v>44256</c:v>
                </c:pt>
                <c:pt idx="37">
                  <c:v>44287</c:v>
                </c:pt>
                <c:pt idx="38">
                  <c:v>44317</c:v>
                </c:pt>
                <c:pt idx="39">
                  <c:v>44348</c:v>
                </c:pt>
                <c:pt idx="40">
                  <c:v>44378</c:v>
                </c:pt>
                <c:pt idx="41">
                  <c:v>44409</c:v>
                </c:pt>
                <c:pt idx="42">
                  <c:v>44440</c:v>
                </c:pt>
                <c:pt idx="43">
                  <c:v>44470</c:v>
                </c:pt>
                <c:pt idx="44">
                  <c:v>44501</c:v>
                </c:pt>
                <c:pt idx="45">
                  <c:v>44531</c:v>
                </c:pt>
                <c:pt idx="46">
                  <c:v>44562</c:v>
                </c:pt>
                <c:pt idx="47">
                  <c:v>44593</c:v>
                </c:pt>
                <c:pt idx="48">
                  <c:v>44621</c:v>
                </c:pt>
                <c:pt idx="49">
                  <c:v>44652</c:v>
                </c:pt>
                <c:pt idx="50">
                  <c:v>44682</c:v>
                </c:pt>
                <c:pt idx="51">
                  <c:v>44713</c:v>
                </c:pt>
                <c:pt idx="52">
                  <c:v>44743</c:v>
                </c:pt>
                <c:pt idx="53">
                  <c:v>44774</c:v>
                </c:pt>
                <c:pt idx="54">
                  <c:v>44805</c:v>
                </c:pt>
                <c:pt idx="55">
                  <c:v>44835</c:v>
                </c:pt>
                <c:pt idx="56">
                  <c:v>44866</c:v>
                </c:pt>
                <c:pt idx="57">
                  <c:v>44896</c:v>
                </c:pt>
                <c:pt idx="58">
                  <c:v>44927</c:v>
                </c:pt>
                <c:pt idx="59">
                  <c:v>44958</c:v>
                </c:pt>
                <c:pt idx="60">
                  <c:v>44986</c:v>
                </c:pt>
                <c:pt idx="61">
                  <c:v>45017</c:v>
                </c:pt>
                <c:pt idx="62">
                  <c:v>45047</c:v>
                </c:pt>
                <c:pt idx="63">
                  <c:v>45078</c:v>
                </c:pt>
                <c:pt idx="64">
                  <c:v>45108</c:v>
                </c:pt>
                <c:pt idx="65">
                  <c:v>45139</c:v>
                </c:pt>
                <c:pt idx="66">
                  <c:v>45170</c:v>
                </c:pt>
                <c:pt idx="67">
                  <c:v>45200</c:v>
                </c:pt>
                <c:pt idx="68">
                  <c:v>45231</c:v>
                </c:pt>
              </c:numCache>
            </c:numRef>
          </c:cat>
          <c:val>
            <c:numRef>
              <c:f>'Dodge District'!$P$56:$P$124</c:f>
              <c:numCache>
                <c:formatCode>General</c:formatCode>
                <c:ptCount val="69"/>
                <c:pt idx="0">
                  <c:v>610744.5</c:v>
                </c:pt>
                <c:pt idx="1">
                  <c:v>609879.66666666663</c:v>
                </c:pt>
                <c:pt idx="2">
                  <c:v>666947.33333333337</c:v>
                </c:pt>
                <c:pt idx="3">
                  <c:v>832212.83333333337</c:v>
                </c:pt>
                <c:pt idx="4">
                  <c:v>861341.83333333337</c:v>
                </c:pt>
                <c:pt idx="5">
                  <c:v>957725.16666666663</c:v>
                </c:pt>
                <c:pt idx="6">
                  <c:v>1031231.3333333334</c:v>
                </c:pt>
                <c:pt idx="7">
                  <c:v>1210029.8333333333</c:v>
                </c:pt>
                <c:pt idx="8">
                  <c:v>1158459.5</c:v>
                </c:pt>
                <c:pt idx="9">
                  <c:v>1018916.6666666666</c:v>
                </c:pt>
                <c:pt idx="10">
                  <c:v>996935.16666666663</c:v>
                </c:pt>
                <c:pt idx="11">
                  <c:v>1020529.1666666666</c:v>
                </c:pt>
                <c:pt idx="12">
                  <c:v>857055.83333333337</c:v>
                </c:pt>
                <c:pt idx="13">
                  <c:v>758527.83333333337</c:v>
                </c:pt>
                <c:pt idx="14">
                  <c:v>864899.16666666663</c:v>
                </c:pt>
                <c:pt idx="15">
                  <c:v>1087581.8333333333</c:v>
                </c:pt>
                <c:pt idx="16">
                  <c:v>1441705.1666666667</c:v>
                </c:pt>
                <c:pt idx="17">
                  <c:v>1457868.3333333333</c:v>
                </c:pt>
                <c:pt idx="18">
                  <c:v>1491113.5</c:v>
                </c:pt>
                <c:pt idx="19">
                  <c:v>1592348.5</c:v>
                </c:pt>
                <c:pt idx="20">
                  <c:v>1509353.8333333333</c:v>
                </c:pt>
                <c:pt idx="21">
                  <c:v>1347060.1666666667</c:v>
                </c:pt>
                <c:pt idx="22">
                  <c:v>1058525.6666666667</c:v>
                </c:pt>
                <c:pt idx="23">
                  <c:v>976266.5</c:v>
                </c:pt>
                <c:pt idx="24">
                  <c:v>921781.66666666663</c:v>
                </c:pt>
                <c:pt idx="25">
                  <c:v>740685</c:v>
                </c:pt>
                <c:pt idx="26">
                  <c:v>819478.83333333337</c:v>
                </c:pt>
                <c:pt idx="27">
                  <c:v>892860.16666666663</c:v>
                </c:pt>
                <c:pt idx="28">
                  <c:v>840512.5</c:v>
                </c:pt>
                <c:pt idx="29">
                  <c:v>862255</c:v>
                </c:pt>
                <c:pt idx="30">
                  <c:v>906218.83333333337</c:v>
                </c:pt>
                <c:pt idx="31">
                  <c:v>1006109.1666666666</c:v>
                </c:pt>
                <c:pt idx="32">
                  <c:v>893441.33333333337</c:v>
                </c:pt>
                <c:pt idx="33">
                  <c:v>765158.16666666663</c:v>
                </c:pt>
                <c:pt idx="34">
                  <c:v>739557.16666666663</c:v>
                </c:pt>
                <c:pt idx="35">
                  <c:v>679818.16666666663</c:v>
                </c:pt>
                <c:pt idx="36">
                  <c:v>601432.16666666663</c:v>
                </c:pt>
                <c:pt idx="37">
                  <c:v>557165</c:v>
                </c:pt>
                <c:pt idx="38">
                  <c:v>773545.33333333337</c:v>
                </c:pt>
                <c:pt idx="39">
                  <c:v>966682.16666666663</c:v>
                </c:pt>
                <c:pt idx="40">
                  <c:v>1041095.5</c:v>
                </c:pt>
                <c:pt idx="41">
                  <c:v>1128009.6666666667</c:v>
                </c:pt>
                <c:pt idx="42">
                  <c:v>1197907.8333333333</c:v>
                </c:pt>
                <c:pt idx="43">
                  <c:v>1227718.1666666667</c:v>
                </c:pt>
                <c:pt idx="44">
                  <c:v>1191247.6666666667</c:v>
                </c:pt>
                <c:pt idx="45">
                  <c:v>1006979.1666666666</c:v>
                </c:pt>
                <c:pt idx="46">
                  <c:v>968919.83333333337</c:v>
                </c:pt>
                <c:pt idx="47">
                  <c:v>896089.5</c:v>
                </c:pt>
                <c:pt idx="48">
                  <c:v>951706.16666666663</c:v>
                </c:pt>
                <c:pt idx="49">
                  <c:v>896629.66666666663</c:v>
                </c:pt>
                <c:pt idx="50">
                  <c:v>974746.33333333337</c:v>
                </c:pt>
                <c:pt idx="51">
                  <c:v>1170700.6666666667</c:v>
                </c:pt>
                <c:pt idx="52">
                  <c:v>1234743.3333333333</c:v>
                </c:pt>
                <c:pt idx="53">
                  <c:v>1464807.8333333333</c:v>
                </c:pt>
                <c:pt idx="54">
                  <c:v>1472989</c:v>
                </c:pt>
                <c:pt idx="55">
                  <c:v>1715342.5</c:v>
                </c:pt>
                <c:pt idx="56">
                  <c:v>1593898.1666666667</c:v>
                </c:pt>
                <c:pt idx="57">
                  <c:v>1459277.6666666667</c:v>
                </c:pt>
                <c:pt idx="58">
                  <c:v>1397950.6666666667</c:v>
                </c:pt>
                <c:pt idx="59">
                  <c:v>1204102</c:v>
                </c:pt>
                <c:pt idx="60">
                  <c:v>1144242.5</c:v>
                </c:pt>
                <c:pt idx="61">
                  <c:v>871338.33333333337</c:v>
                </c:pt>
                <c:pt idx="62">
                  <c:v>881230.16666666663</c:v>
                </c:pt>
                <c:pt idx="63">
                  <c:v>974423.83333333337</c:v>
                </c:pt>
                <c:pt idx="64">
                  <c:v>1046247.8333333334</c:v>
                </c:pt>
                <c:pt idx="65">
                  <c:v>1133719.6666666667</c:v>
                </c:pt>
                <c:pt idx="66">
                  <c:v>1397284</c:v>
                </c:pt>
                <c:pt idx="67">
                  <c:v>1553849.3333333333</c:v>
                </c:pt>
                <c:pt idx="68">
                  <c:v>1465280.5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9-44D6-B516-0E85222759B4}"/>
            </c:ext>
          </c:extLst>
        </c:ser>
        <c:ser>
          <c:idx val="1"/>
          <c:order val="1"/>
          <c:tx>
            <c:strRef>
              <c:f>'Dodge District'!$Q$53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'Dodge District'!$O$56:$O$124</c:f>
              <c:numCache>
                <c:formatCode>mmm\-yy</c:formatCode>
                <c:ptCount val="69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  <c:pt idx="12">
                  <c:v>43525</c:v>
                </c:pt>
                <c:pt idx="13">
                  <c:v>43556</c:v>
                </c:pt>
                <c:pt idx="14">
                  <c:v>43586</c:v>
                </c:pt>
                <c:pt idx="15">
                  <c:v>43617</c:v>
                </c:pt>
                <c:pt idx="16">
                  <c:v>43647</c:v>
                </c:pt>
                <c:pt idx="17">
                  <c:v>43678</c:v>
                </c:pt>
                <c:pt idx="18">
                  <c:v>43709</c:v>
                </c:pt>
                <c:pt idx="19">
                  <c:v>43739</c:v>
                </c:pt>
                <c:pt idx="20">
                  <c:v>43770</c:v>
                </c:pt>
                <c:pt idx="21">
                  <c:v>43800</c:v>
                </c:pt>
                <c:pt idx="22">
                  <c:v>43831</c:v>
                </c:pt>
                <c:pt idx="23">
                  <c:v>43862</c:v>
                </c:pt>
                <c:pt idx="24">
                  <c:v>43891</c:v>
                </c:pt>
                <c:pt idx="25">
                  <c:v>43922</c:v>
                </c:pt>
                <c:pt idx="26">
                  <c:v>43952</c:v>
                </c:pt>
                <c:pt idx="27">
                  <c:v>43983</c:v>
                </c:pt>
                <c:pt idx="28">
                  <c:v>44013</c:v>
                </c:pt>
                <c:pt idx="29">
                  <c:v>44044</c:v>
                </c:pt>
                <c:pt idx="30">
                  <c:v>44075</c:v>
                </c:pt>
                <c:pt idx="31">
                  <c:v>44105</c:v>
                </c:pt>
                <c:pt idx="32">
                  <c:v>44136</c:v>
                </c:pt>
                <c:pt idx="33">
                  <c:v>44166</c:v>
                </c:pt>
                <c:pt idx="34">
                  <c:v>44197</c:v>
                </c:pt>
                <c:pt idx="35">
                  <c:v>44228</c:v>
                </c:pt>
                <c:pt idx="36">
                  <c:v>44256</c:v>
                </c:pt>
                <c:pt idx="37">
                  <c:v>44287</c:v>
                </c:pt>
                <c:pt idx="38">
                  <c:v>44317</c:v>
                </c:pt>
                <c:pt idx="39">
                  <c:v>44348</c:v>
                </c:pt>
                <c:pt idx="40">
                  <c:v>44378</c:v>
                </c:pt>
                <c:pt idx="41">
                  <c:v>44409</c:v>
                </c:pt>
                <c:pt idx="42">
                  <c:v>44440</c:v>
                </c:pt>
                <c:pt idx="43">
                  <c:v>44470</c:v>
                </c:pt>
                <c:pt idx="44">
                  <c:v>44501</c:v>
                </c:pt>
                <c:pt idx="45">
                  <c:v>44531</c:v>
                </c:pt>
                <c:pt idx="46">
                  <c:v>44562</c:v>
                </c:pt>
                <c:pt idx="47">
                  <c:v>44593</c:v>
                </c:pt>
                <c:pt idx="48">
                  <c:v>44621</c:v>
                </c:pt>
                <c:pt idx="49">
                  <c:v>44652</c:v>
                </c:pt>
                <c:pt idx="50">
                  <c:v>44682</c:v>
                </c:pt>
                <c:pt idx="51">
                  <c:v>44713</c:v>
                </c:pt>
                <c:pt idx="52">
                  <c:v>44743</c:v>
                </c:pt>
                <c:pt idx="53">
                  <c:v>44774</c:v>
                </c:pt>
                <c:pt idx="54">
                  <c:v>44805</c:v>
                </c:pt>
                <c:pt idx="55">
                  <c:v>44835</c:v>
                </c:pt>
                <c:pt idx="56">
                  <c:v>44866</c:v>
                </c:pt>
                <c:pt idx="57">
                  <c:v>44896</c:v>
                </c:pt>
                <c:pt idx="58">
                  <c:v>44927</c:v>
                </c:pt>
                <c:pt idx="59">
                  <c:v>44958</c:v>
                </c:pt>
                <c:pt idx="60">
                  <c:v>44986</c:v>
                </c:pt>
                <c:pt idx="61">
                  <c:v>45017</c:v>
                </c:pt>
                <c:pt idx="62">
                  <c:v>45047</c:v>
                </c:pt>
                <c:pt idx="63">
                  <c:v>45078</c:v>
                </c:pt>
                <c:pt idx="64">
                  <c:v>45108</c:v>
                </c:pt>
                <c:pt idx="65">
                  <c:v>45139</c:v>
                </c:pt>
                <c:pt idx="66">
                  <c:v>45170</c:v>
                </c:pt>
                <c:pt idx="67">
                  <c:v>45200</c:v>
                </c:pt>
                <c:pt idx="68">
                  <c:v>45231</c:v>
                </c:pt>
              </c:numCache>
            </c:numRef>
          </c:cat>
          <c:val>
            <c:numRef>
              <c:f>'Dodge District'!$Q$56:$Q$124</c:f>
              <c:numCache>
                <c:formatCode>General</c:formatCode>
                <c:ptCount val="69"/>
                <c:pt idx="0">
                  <c:v>558857.83333333337</c:v>
                </c:pt>
                <c:pt idx="1">
                  <c:v>553113.33333333337</c:v>
                </c:pt>
                <c:pt idx="2">
                  <c:v>604564.83333333337</c:v>
                </c:pt>
                <c:pt idx="3">
                  <c:v>647648.66666666663</c:v>
                </c:pt>
                <c:pt idx="4">
                  <c:v>771229.33333333337</c:v>
                </c:pt>
                <c:pt idx="5">
                  <c:v>883160</c:v>
                </c:pt>
                <c:pt idx="6">
                  <c:v>997838.33333333337</c:v>
                </c:pt>
                <c:pt idx="7">
                  <c:v>1101069.6666666667</c:v>
                </c:pt>
                <c:pt idx="8">
                  <c:v>1111212.8333333333</c:v>
                </c:pt>
                <c:pt idx="9">
                  <c:v>1103423.6666666667</c:v>
                </c:pt>
                <c:pt idx="10">
                  <c:v>1027508</c:v>
                </c:pt>
                <c:pt idx="11">
                  <c:v>913516.33333333337</c:v>
                </c:pt>
                <c:pt idx="12">
                  <c:v>874725.5</c:v>
                </c:pt>
                <c:pt idx="13">
                  <c:v>832241.83333333337</c:v>
                </c:pt>
                <c:pt idx="14">
                  <c:v>887884.83333333337</c:v>
                </c:pt>
                <c:pt idx="15">
                  <c:v>965588.83333333337</c:v>
                </c:pt>
                <c:pt idx="16">
                  <c:v>1073849.3333333333</c:v>
                </c:pt>
                <c:pt idx="17">
                  <c:v>1173440.8333333333</c:v>
                </c:pt>
                <c:pt idx="18">
                  <c:v>1222399.8333333333</c:v>
                </c:pt>
                <c:pt idx="19">
                  <c:v>1255307.6666666667</c:v>
                </c:pt>
                <c:pt idx="20">
                  <c:v>1222091.1666666667</c:v>
                </c:pt>
                <c:pt idx="21">
                  <c:v>1166639.6666666667</c:v>
                </c:pt>
                <c:pt idx="22">
                  <c:v>1089613.3333333333</c:v>
                </c:pt>
                <c:pt idx="23">
                  <c:v>1006562</c:v>
                </c:pt>
                <c:pt idx="24">
                  <c:v>947235.83333333337</c:v>
                </c:pt>
                <c:pt idx="25">
                  <c:v>897881.16666666663</c:v>
                </c:pt>
                <c:pt idx="26">
                  <c:v>900607.16666666663</c:v>
                </c:pt>
                <c:pt idx="27">
                  <c:v>965546.5</c:v>
                </c:pt>
                <c:pt idx="28">
                  <c:v>1034086.5</c:v>
                </c:pt>
                <c:pt idx="29">
                  <c:v>1189734.8333333333</c:v>
                </c:pt>
                <c:pt idx="30">
                  <c:v>1294429.8333333333</c:v>
                </c:pt>
                <c:pt idx="31">
                  <c:v>1392798.8333333333</c:v>
                </c:pt>
                <c:pt idx="32">
                  <c:v>1389437.5</c:v>
                </c:pt>
                <c:pt idx="33">
                  <c:v>1371458.8333333333</c:v>
                </c:pt>
                <c:pt idx="34">
                  <c:v>1351986</c:v>
                </c:pt>
                <c:pt idx="35">
                  <c:v>1230923.6666666667</c:v>
                </c:pt>
                <c:pt idx="36">
                  <c:v>1216829.3333333333</c:v>
                </c:pt>
                <c:pt idx="37">
                  <c:v>1239899.8333333333</c:v>
                </c:pt>
                <c:pt idx="38">
                  <c:v>1371833.5</c:v>
                </c:pt>
                <c:pt idx="39">
                  <c:v>1511872.8333333333</c:v>
                </c:pt>
                <c:pt idx="40">
                  <c:v>1585319.5</c:v>
                </c:pt>
                <c:pt idx="41">
                  <c:v>1672168</c:v>
                </c:pt>
                <c:pt idx="42">
                  <c:v>1660250.6666666667</c:v>
                </c:pt>
                <c:pt idx="43">
                  <c:v>1625169</c:v>
                </c:pt>
                <c:pt idx="44">
                  <c:v>1598492</c:v>
                </c:pt>
                <c:pt idx="45">
                  <c:v>1469508</c:v>
                </c:pt>
                <c:pt idx="46">
                  <c:v>1348990.3333333333</c:v>
                </c:pt>
                <c:pt idx="47">
                  <c:v>1304685.1666666667</c:v>
                </c:pt>
                <c:pt idx="48">
                  <c:v>1312199.5</c:v>
                </c:pt>
                <c:pt idx="49">
                  <c:v>1356940.8333333333</c:v>
                </c:pt>
                <c:pt idx="50">
                  <c:v>1356793.8333333333</c:v>
                </c:pt>
                <c:pt idx="51">
                  <c:v>1407824</c:v>
                </c:pt>
                <c:pt idx="52">
                  <c:v>1510969.1666666667</c:v>
                </c:pt>
                <c:pt idx="53">
                  <c:v>1618492.3333333333</c:v>
                </c:pt>
                <c:pt idx="54">
                  <c:v>1612688</c:v>
                </c:pt>
                <c:pt idx="55">
                  <c:v>1573632.1666666667</c:v>
                </c:pt>
                <c:pt idx="56">
                  <c:v>1484133</c:v>
                </c:pt>
                <c:pt idx="57">
                  <c:v>1384789.8333333333</c:v>
                </c:pt>
                <c:pt idx="58">
                  <c:v>1258301.1666666667</c:v>
                </c:pt>
                <c:pt idx="59">
                  <c:v>1078638.8333333333</c:v>
                </c:pt>
                <c:pt idx="60">
                  <c:v>1003295.5</c:v>
                </c:pt>
                <c:pt idx="61">
                  <c:v>904408.5</c:v>
                </c:pt>
                <c:pt idx="62">
                  <c:v>929192.83333333337</c:v>
                </c:pt>
                <c:pt idx="63">
                  <c:v>1006566.6666666666</c:v>
                </c:pt>
                <c:pt idx="64">
                  <c:v>1084123.6666666667</c:v>
                </c:pt>
                <c:pt idx="65">
                  <c:v>1199851.8333333333</c:v>
                </c:pt>
                <c:pt idx="66">
                  <c:v>1239942.1666666667</c:v>
                </c:pt>
                <c:pt idx="67">
                  <c:v>1315414.8333333333</c:v>
                </c:pt>
                <c:pt idx="68">
                  <c:v>1242294.8333333333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9-44D6-B516-0E85222759B4}"/>
            </c:ext>
          </c:extLst>
        </c:ser>
        <c:ser>
          <c:idx val="2"/>
          <c:order val="2"/>
          <c:tx>
            <c:strRef>
              <c:f>'Dodge District'!$R$53</c:f>
              <c:strCache>
                <c:ptCount val="1"/>
                <c:pt idx="0">
                  <c:v>Nonbuilding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'Dodge District'!$O$56:$O$124</c:f>
              <c:numCache>
                <c:formatCode>mmm\-yy</c:formatCode>
                <c:ptCount val="69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  <c:pt idx="12">
                  <c:v>43525</c:v>
                </c:pt>
                <c:pt idx="13">
                  <c:v>43556</c:v>
                </c:pt>
                <c:pt idx="14">
                  <c:v>43586</c:v>
                </c:pt>
                <c:pt idx="15">
                  <c:v>43617</c:v>
                </c:pt>
                <c:pt idx="16">
                  <c:v>43647</c:v>
                </c:pt>
                <c:pt idx="17">
                  <c:v>43678</c:v>
                </c:pt>
                <c:pt idx="18">
                  <c:v>43709</c:v>
                </c:pt>
                <c:pt idx="19">
                  <c:v>43739</c:v>
                </c:pt>
                <c:pt idx="20">
                  <c:v>43770</c:v>
                </c:pt>
                <c:pt idx="21">
                  <c:v>43800</c:v>
                </c:pt>
                <c:pt idx="22">
                  <c:v>43831</c:v>
                </c:pt>
                <c:pt idx="23">
                  <c:v>43862</c:v>
                </c:pt>
                <c:pt idx="24">
                  <c:v>43891</c:v>
                </c:pt>
                <c:pt idx="25">
                  <c:v>43922</c:v>
                </c:pt>
                <c:pt idx="26">
                  <c:v>43952</c:v>
                </c:pt>
                <c:pt idx="27">
                  <c:v>43983</c:v>
                </c:pt>
                <c:pt idx="28">
                  <c:v>44013</c:v>
                </c:pt>
                <c:pt idx="29">
                  <c:v>44044</c:v>
                </c:pt>
                <c:pt idx="30">
                  <c:v>44075</c:v>
                </c:pt>
                <c:pt idx="31">
                  <c:v>44105</c:v>
                </c:pt>
                <c:pt idx="32">
                  <c:v>44136</c:v>
                </c:pt>
                <c:pt idx="33">
                  <c:v>44166</c:v>
                </c:pt>
                <c:pt idx="34">
                  <c:v>44197</c:v>
                </c:pt>
                <c:pt idx="35">
                  <c:v>44228</c:v>
                </c:pt>
                <c:pt idx="36">
                  <c:v>44256</c:v>
                </c:pt>
                <c:pt idx="37">
                  <c:v>44287</c:v>
                </c:pt>
                <c:pt idx="38">
                  <c:v>44317</c:v>
                </c:pt>
                <c:pt idx="39">
                  <c:v>44348</c:v>
                </c:pt>
                <c:pt idx="40">
                  <c:v>44378</c:v>
                </c:pt>
                <c:pt idx="41">
                  <c:v>44409</c:v>
                </c:pt>
                <c:pt idx="42">
                  <c:v>44440</c:v>
                </c:pt>
                <c:pt idx="43">
                  <c:v>44470</c:v>
                </c:pt>
                <c:pt idx="44">
                  <c:v>44501</c:v>
                </c:pt>
                <c:pt idx="45">
                  <c:v>44531</c:v>
                </c:pt>
                <c:pt idx="46">
                  <c:v>44562</c:v>
                </c:pt>
                <c:pt idx="47">
                  <c:v>44593</c:v>
                </c:pt>
                <c:pt idx="48">
                  <c:v>44621</c:v>
                </c:pt>
                <c:pt idx="49">
                  <c:v>44652</c:v>
                </c:pt>
                <c:pt idx="50">
                  <c:v>44682</c:v>
                </c:pt>
                <c:pt idx="51">
                  <c:v>44713</c:v>
                </c:pt>
                <c:pt idx="52">
                  <c:v>44743</c:v>
                </c:pt>
                <c:pt idx="53">
                  <c:v>44774</c:v>
                </c:pt>
                <c:pt idx="54">
                  <c:v>44805</c:v>
                </c:pt>
                <c:pt idx="55">
                  <c:v>44835</c:v>
                </c:pt>
                <c:pt idx="56">
                  <c:v>44866</c:v>
                </c:pt>
                <c:pt idx="57">
                  <c:v>44896</c:v>
                </c:pt>
                <c:pt idx="58">
                  <c:v>44927</c:v>
                </c:pt>
                <c:pt idx="59">
                  <c:v>44958</c:v>
                </c:pt>
                <c:pt idx="60">
                  <c:v>44986</c:v>
                </c:pt>
                <c:pt idx="61">
                  <c:v>45017</c:v>
                </c:pt>
                <c:pt idx="62">
                  <c:v>45047</c:v>
                </c:pt>
                <c:pt idx="63">
                  <c:v>45078</c:v>
                </c:pt>
                <c:pt idx="64">
                  <c:v>45108</c:v>
                </c:pt>
                <c:pt idx="65">
                  <c:v>45139</c:v>
                </c:pt>
                <c:pt idx="66">
                  <c:v>45170</c:v>
                </c:pt>
                <c:pt idx="67">
                  <c:v>45200</c:v>
                </c:pt>
                <c:pt idx="68">
                  <c:v>45231</c:v>
                </c:pt>
              </c:numCache>
            </c:numRef>
          </c:cat>
          <c:val>
            <c:numRef>
              <c:f>'Dodge District'!$R$56:$R$124</c:f>
              <c:numCache>
                <c:formatCode>General</c:formatCode>
                <c:ptCount val="69"/>
                <c:pt idx="0">
                  <c:v>278240.16666666669</c:v>
                </c:pt>
                <c:pt idx="1">
                  <c:v>347724</c:v>
                </c:pt>
                <c:pt idx="2">
                  <c:v>466600.33333333331</c:v>
                </c:pt>
                <c:pt idx="3">
                  <c:v>610674</c:v>
                </c:pt>
                <c:pt idx="4">
                  <c:v>825388.5</c:v>
                </c:pt>
                <c:pt idx="5">
                  <c:v>784447.66666666663</c:v>
                </c:pt>
                <c:pt idx="6">
                  <c:v>978795.16666666663</c:v>
                </c:pt>
                <c:pt idx="7">
                  <c:v>981677.83333333337</c:v>
                </c:pt>
                <c:pt idx="8">
                  <c:v>877813</c:v>
                </c:pt>
                <c:pt idx="9">
                  <c:v>789149.5</c:v>
                </c:pt>
                <c:pt idx="10">
                  <c:v>906533.33333333337</c:v>
                </c:pt>
                <c:pt idx="11">
                  <c:v>536558.66666666663</c:v>
                </c:pt>
                <c:pt idx="12">
                  <c:v>578987.66666666663</c:v>
                </c:pt>
                <c:pt idx="13">
                  <c:v>600478.16666666663</c:v>
                </c:pt>
                <c:pt idx="14">
                  <c:v>985739</c:v>
                </c:pt>
                <c:pt idx="15">
                  <c:v>1156355.8333333333</c:v>
                </c:pt>
                <c:pt idx="16">
                  <c:v>1320801.1666666667</c:v>
                </c:pt>
                <c:pt idx="17">
                  <c:v>1656975.6666666667</c:v>
                </c:pt>
                <c:pt idx="18">
                  <c:v>1665335.1666666667</c:v>
                </c:pt>
                <c:pt idx="19">
                  <c:v>1709926</c:v>
                </c:pt>
                <c:pt idx="20">
                  <c:v>1484904</c:v>
                </c:pt>
                <c:pt idx="21">
                  <c:v>1418096.3333333333</c:v>
                </c:pt>
                <c:pt idx="22">
                  <c:v>1232638.6666666667</c:v>
                </c:pt>
                <c:pt idx="23">
                  <c:v>983793.5</c:v>
                </c:pt>
                <c:pt idx="24">
                  <c:v>980082.16666666663</c:v>
                </c:pt>
                <c:pt idx="25">
                  <c:v>957188.33333333337</c:v>
                </c:pt>
                <c:pt idx="26">
                  <c:v>949357.83333333337</c:v>
                </c:pt>
                <c:pt idx="27">
                  <c:v>1092343.3333333333</c:v>
                </c:pt>
                <c:pt idx="28">
                  <c:v>1239800.1666666667</c:v>
                </c:pt>
                <c:pt idx="29">
                  <c:v>1233948.1666666667</c:v>
                </c:pt>
                <c:pt idx="30">
                  <c:v>1205354.6666666667</c:v>
                </c:pt>
                <c:pt idx="31">
                  <c:v>1259409.5</c:v>
                </c:pt>
                <c:pt idx="32">
                  <c:v>1218136.5</c:v>
                </c:pt>
                <c:pt idx="33">
                  <c:v>1018460.1666666666</c:v>
                </c:pt>
                <c:pt idx="34">
                  <c:v>886651.16666666663</c:v>
                </c:pt>
                <c:pt idx="35">
                  <c:v>1367173.3333333333</c:v>
                </c:pt>
                <c:pt idx="36">
                  <c:v>1363381.6666666667</c:v>
                </c:pt>
                <c:pt idx="37">
                  <c:v>1358234.3333333333</c:v>
                </c:pt>
                <c:pt idx="38">
                  <c:v>1416115.8333333333</c:v>
                </c:pt>
                <c:pt idx="39">
                  <c:v>1545776.1666666667</c:v>
                </c:pt>
                <c:pt idx="40">
                  <c:v>1691035.5</c:v>
                </c:pt>
                <c:pt idx="41">
                  <c:v>1219456.5</c:v>
                </c:pt>
                <c:pt idx="42">
                  <c:v>1274218</c:v>
                </c:pt>
                <c:pt idx="43">
                  <c:v>1221369.3333333333</c:v>
                </c:pt>
                <c:pt idx="44">
                  <c:v>1086474.1666666667</c:v>
                </c:pt>
                <c:pt idx="45">
                  <c:v>926804.16666666663</c:v>
                </c:pt>
                <c:pt idx="46">
                  <c:v>802263.5</c:v>
                </c:pt>
                <c:pt idx="47">
                  <c:v>851768.66666666663</c:v>
                </c:pt>
                <c:pt idx="48">
                  <c:v>920207.66666666663</c:v>
                </c:pt>
                <c:pt idx="49">
                  <c:v>985363</c:v>
                </c:pt>
                <c:pt idx="50">
                  <c:v>1298043.6666666667</c:v>
                </c:pt>
                <c:pt idx="51">
                  <c:v>1453213.3333333333</c:v>
                </c:pt>
                <c:pt idx="52">
                  <c:v>1565021.6666666667</c:v>
                </c:pt>
                <c:pt idx="53">
                  <c:v>1557996.3333333333</c:v>
                </c:pt>
                <c:pt idx="54">
                  <c:v>1450090</c:v>
                </c:pt>
                <c:pt idx="55">
                  <c:v>1505404.3333333333</c:v>
                </c:pt>
                <c:pt idx="56">
                  <c:v>1192948.5</c:v>
                </c:pt>
                <c:pt idx="57">
                  <c:v>1086195.6666666667</c:v>
                </c:pt>
                <c:pt idx="58">
                  <c:v>1002201</c:v>
                </c:pt>
                <c:pt idx="59">
                  <c:v>937853.33333333337</c:v>
                </c:pt>
                <c:pt idx="60">
                  <c:v>973471.5</c:v>
                </c:pt>
                <c:pt idx="61">
                  <c:v>1069859.5</c:v>
                </c:pt>
                <c:pt idx="62">
                  <c:v>1427034.1666666667</c:v>
                </c:pt>
                <c:pt idx="63">
                  <c:v>1531578.3333333333</c:v>
                </c:pt>
                <c:pt idx="64">
                  <c:v>1658007.3333333333</c:v>
                </c:pt>
                <c:pt idx="65">
                  <c:v>1792530.5</c:v>
                </c:pt>
                <c:pt idx="66">
                  <c:v>1857381.8333333333</c:v>
                </c:pt>
                <c:pt idx="67">
                  <c:v>1568449.5</c:v>
                </c:pt>
                <c:pt idx="68">
                  <c:v>1305009.5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9-44D6-B516-0E8522275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584656"/>
        <c:axId val="409581328"/>
      </c:areaChart>
      <c:dateAx>
        <c:axId val="409584656"/>
        <c:scaling>
          <c:orientation val="minMax"/>
          <c:min val="4316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9581328"/>
        <c:crosses val="autoZero"/>
        <c:auto val="1"/>
        <c:lblOffset val="100"/>
        <c:baseTimeUnit val="months"/>
        <c:majorUnit val="4"/>
        <c:majorTimeUnit val="months"/>
      </c:dateAx>
      <c:valAx>
        <c:axId val="409581328"/>
        <c:scaling>
          <c:orientation val="minMax"/>
          <c:max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9584656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8.1343942846592854E-3"/>
                <c:y val="0.451436337791033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65800804757234"/>
          <c:y val="0.39504557245381572"/>
          <c:w val="0.3336470332482166"/>
          <c:h val="0.495160100263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53898085573948"/>
          <c:y val="0.17297769986987779"/>
          <c:w val="0.55962359035829179"/>
          <c:h val="0.7012864006955166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Permits!$G$7</c:f>
              <c:strCache>
                <c:ptCount val="1"/>
                <c:pt idx="0">
                  <c:v>Minnesota                     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Permits!$H$5:$J$5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Permits!$H$7:$J$7</c:f>
              <c:numCache>
                <c:formatCode>General</c:formatCode>
                <c:ptCount val="3"/>
                <c:pt idx="0">
                  <c:v>17550</c:v>
                </c:pt>
                <c:pt idx="1">
                  <c:v>13092</c:v>
                </c:pt>
                <c:pt idx="2">
                  <c:v>11512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B-46E1-9591-3B8E580C59E5}"/>
            </c:ext>
          </c:extLst>
        </c:ser>
        <c:ser>
          <c:idx val="0"/>
          <c:order val="1"/>
          <c:tx>
            <c:strRef>
              <c:f>Permits!$G$6</c:f>
              <c:strCache>
                <c:ptCount val="1"/>
                <c:pt idx="0">
                  <c:v>Wisconsin                     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numRef>
              <c:f>Permits!$H$5:$J$5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Permits!$H$6:$J$6</c:f>
              <c:numCache>
                <c:formatCode>General</c:formatCode>
                <c:ptCount val="3"/>
                <c:pt idx="0">
                  <c:v>12376</c:v>
                </c:pt>
                <c:pt idx="1">
                  <c:v>11196</c:v>
                </c:pt>
                <c:pt idx="2">
                  <c:v>10584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B-46E1-9591-3B8E580C59E5}"/>
            </c:ext>
          </c:extLst>
        </c:ser>
        <c:ser>
          <c:idx val="3"/>
          <c:order val="2"/>
          <c:tx>
            <c:strRef>
              <c:f>Permits!$G$9</c:f>
              <c:strCache>
                <c:ptCount val="1"/>
                <c:pt idx="0">
                  <c:v>South Dakota                 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Permits!$H$5:$J$5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Permits!$H$9:$J$9</c:f>
              <c:numCache>
                <c:formatCode>General</c:formatCode>
                <c:ptCount val="3"/>
                <c:pt idx="0">
                  <c:v>4116</c:v>
                </c:pt>
                <c:pt idx="1">
                  <c:v>3755</c:v>
                </c:pt>
                <c:pt idx="2">
                  <c:v>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3B-46E1-9591-3B8E580C59E5}"/>
            </c:ext>
          </c:extLst>
        </c:ser>
        <c:ser>
          <c:idx val="2"/>
          <c:order val="3"/>
          <c:tx>
            <c:strRef>
              <c:f>Permits!$G$8</c:f>
              <c:strCache>
                <c:ptCount val="1"/>
                <c:pt idx="0">
                  <c:v>North Dakota                  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Permits!$H$5:$J$5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Permits!$H$8:$J$8</c:f>
              <c:numCache>
                <c:formatCode>General</c:formatCode>
                <c:ptCount val="3"/>
                <c:pt idx="0">
                  <c:v>2156</c:v>
                </c:pt>
                <c:pt idx="1">
                  <c:v>1994</c:v>
                </c:pt>
                <c:pt idx="2">
                  <c:v>1440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3B-46E1-9591-3B8E580C59E5}"/>
            </c:ext>
          </c:extLst>
        </c:ser>
        <c:ser>
          <c:idx val="4"/>
          <c:order val="4"/>
          <c:tx>
            <c:strRef>
              <c:f>Permits!$G$10</c:f>
              <c:strCache>
                <c:ptCount val="1"/>
                <c:pt idx="0">
                  <c:v>Montana                       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numRef>
              <c:f>Permits!$H$5:$J$5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Permits!$H$10:$J$10</c:f>
              <c:numCache>
                <c:formatCode>General</c:formatCode>
                <c:ptCount val="3"/>
                <c:pt idx="0">
                  <c:v>2967</c:v>
                </c:pt>
                <c:pt idx="1">
                  <c:v>2909</c:v>
                </c:pt>
                <c:pt idx="2">
                  <c:v>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3B-46E1-9591-3B8E580C5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40798768"/>
        <c:axId val="1"/>
      </c:barChart>
      <c:catAx>
        <c:axId val="18407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40798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32425017997493"/>
          <c:y val="0.39718347627042533"/>
          <c:w val="0.25128512479247178"/>
          <c:h val="0.3488820999261588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2000" b="1" dirty="0"/>
              <a:t>Multi-family permits: Ninth District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600" b="0" dirty="0"/>
              <a:t>Year-to-date through November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20922021388192"/>
          <c:y val="0.20102981029810299"/>
          <c:w val="0.5525023848792473"/>
          <c:h val="0.673234321319591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Permits!$G$7</c:f>
              <c:strCache>
                <c:ptCount val="1"/>
                <c:pt idx="0">
                  <c:v>Minnesota                     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Permits!$K$5:$M$5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Permits!$K$7:$M$7</c:f>
              <c:numCache>
                <c:formatCode>General</c:formatCode>
                <c:ptCount val="3"/>
                <c:pt idx="0">
                  <c:v>17904</c:v>
                </c:pt>
                <c:pt idx="1">
                  <c:v>17259</c:v>
                </c:pt>
                <c:pt idx="2">
                  <c:v>11513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0-4DAF-B5B1-1FD9AE0E9541}"/>
            </c:ext>
          </c:extLst>
        </c:ser>
        <c:ser>
          <c:idx val="0"/>
          <c:order val="1"/>
          <c:tx>
            <c:strRef>
              <c:f>Permits!$G$6</c:f>
              <c:strCache>
                <c:ptCount val="1"/>
                <c:pt idx="0">
                  <c:v>Wisconsin                     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numRef>
              <c:f>Permits!$K$5:$M$5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Permits!$K$6:$M$6</c:f>
              <c:numCache>
                <c:formatCode>General</c:formatCode>
                <c:ptCount val="3"/>
                <c:pt idx="0">
                  <c:v>10361</c:v>
                </c:pt>
                <c:pt idx="1">
                  <c:v>8394</c:v>
                </c:pt>
                <c:pt idx="2">
                  <c:v>8534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0-4DAF-B5B1-1FD9AE0E9541}"/>
            </c:ext>
          </c:extLst>
        </c:ser>
        <c:ser>
          <c:idx val="3"/>
          <c:order val="2"/>
          <c:tx>
            <c:strRef>
              <c:f>Permits!$G$9</c:f>
              <c:strCache>
                <c:ptCount val="1"/>
                <c:pt idx="0">
                  <c:v>South Dakota                 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Permits!$K$5:$M$5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Permits!$K$9:$M$9</c:f>
              <c:numCache>
                <c:formatCode>General</c:formatCode>
                <c:ptCount val="3"/>
                <c:pt idx="0">
                  <c:v>3184</c:v>
                </c:pt>
                <c:pt idx="1">
                  <c:v>5384</c:v>
                </c:pt>
                <c:pt idx="2">
                  <c:v>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0-4DAF-B5B1-1FD9AE0E9541}"/>
            </c:ext>
          </c:extLst>
        </c:ser>
        <c:ser>
          <c:idx val="2"/>
          <c:order val="3"/>
          <c:tx>
            <c:strRef>
              <c:f>Permits!$G$8</c:f>
              <c:strCache>
                <c:ptCount val="1"/>
                <c:pt idx="0">
                  <c:v>North Dakota                  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Permits!$K$5:$M$5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Permits!$K$8:$M$8</c:f>
              <c:numCache>
                <c:formatCode>General</c:formatCode>
                <c:ptCount val="3"/>
                <c:pt idx="0">
                  <c:v>1089</c:v>
                </c:pt>
                <c:pt idx="1">
                  <c:v>1407</c:v>
                </c:pt>
                <c:pt idx="2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B0-4DAF-B5B1-1FD9AE0E9541}"/>
            </c:ext>
          </c:extLst>
        </c:ser>
        <c:ser>
          <c:idx val="4"/>
          <c:order val="4"/>
          <c:tx>
            <c:strRef>
              <c:f>Permits!$G$10</c:f>
              <c:strCache>
                <c:ptCount val="1"/>
                <c:pt idx="0">
                  <c:v>Montana                       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numRef>
              <c:f>Permits!$K$5:$M$5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Permits!$K$10:$M$10</c:f>
              <c:numCache>
                <c:formatCode>General</c:formatCode>
                <c:ptCount val="3"/>
                <c:pt idx="0">
                  <c:v>3489</c:v>
                </c:pt>
                <c:pt idx="1">
                  <c:v>2989</c:v>
                </c:pt>
                <c:pt idx="2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0-4DAF-B5B1-1FD9AE0E9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40797808"/>
        <c:axId val="1"/>
      </c:barChart>
      <c:catAx>
        <c:axId val="184079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40797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127074362612742"/>
          <c:y val="0.41119474447370752"/>
          <c:w val="0.26206236000604632"/>
          <c:h val="0.3611109993193856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>
                <a:effectLst/>
              </a:rPr>
              <a:t>Closed home sales in Minnesota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'Home sales'!$C$3</c:f>
              <c:strCache>
                <c:ptCount val="1"/>
                <c:pt idx="0">
                  <c:v>2020</c:v>
                </c:pt>
              </c:strCache>
            </c:strRef>
          </c:tx>
          <c:spPr>
            <a:ln w="63500" cap="rnd">
              <a:solidFill>
                <a:srgbClr val="45C2B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'Home sales'!$A$4:$A$15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'Home sales'!$C$4:$C$15</c:f>
              <c:numCache>
                <c:formatCode>General</c:formatCode>
                <c:ptCount val="12"/>
                <c:pt idx="0">
                  <c:v>4123</c:v>
                </c:pt>
                <c:pt idx="1">
                  <c:v>4190</c:v>
                </c:pt>
                <c:pt idx="2">
                  <c:v>5741</c:v>
                </c:pt>
                <c:pt idx="3">
                  <c:v>6375</c:v>
                </c:pt>
                <c:pt idx="4">
                  <c:v>6986</c:v>
                </c:pt>
                <c:pt idx="5">
                  <c:v>9224</c:v>
                </c:pt>
                <c:pt idx="6">
                  <c:v>10522</c:v>
                </c:pt>
                <c:pt idx="7">
                  <c:v>9988</c:v>
                </c:pt>
                <c:pt idx="8">
                  <c:v>9826</c:v>
                </c:pt>
                <c:pt idx="9">
                  <c:v>10393</c:v>
                </c:pt>
                <c:pt idx="10" formatCode="#,##0">
                  <c:v>8089</c:v>
                </c:pt>
                <c:pt idx="11" formatCode="#,##0">
                  <c:v>7438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9-42D9-8528-1DDFE0E4D330}"/>
            </c:ext>
          </c:extLst>
        </c:ser>
        <c:ser>
          <c:idx val="1"/>
          <c:order val="1"/>
          <c:tx>
            <c:strRef>
              <c:f>'Home sales'!$D$3</c:f>
              <c:strCache>
                <c:ptCount val="1"/>
                <c:pt idx="0">
                  <c:v>2021</c:v>
                </c:pt>
              </c:strCache>
            </c:strRef>
          </c:tx>
          <c:spPr>
            <a:ln w="63500" cap="rnd">
              <a:solidFill>
                <a:srgbClr val="238DC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'Home sales'!$A$4:$A$15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'Home sales'!$D$4:$D$15</c:f>
              <c:numCache>
                <c:formatCode>#,##0</c:formatCode>
                <c:ptCount val="12"/>
                <c:pt idx="0">
                  <c:v>4846</c:v>
                </c:pt>
                <c:pt idx="1">
                  <c:v>4502</c:v>
                </c:pt>
                <c:pt idx="2">
                  <c:v>6016</c:v>
                </c:pt>
                <c:pt idx="3">
                  <c:v>7234</c:v>
                </c:pt>
                <c:pt idx="4">
                  <c:v>8152</c:v>
                </c:pt>
                <c:pt idx="5">
                  <c:v>10677</c:v>
                </c:pt>
                <c:pt idx="6">
                  <c:v>9784</c:v>
                </c:pt>
                <c:pt idx="7">
                  <c:v>9941</c:v>
                </c:pt>
                <c:pt idx="8">
                  <c:v>9175</c:v>
                </c:pt>
                <c:pt idx="9">
                  <c:v>8855</c:v>
                </c:pt>
                <c:pt idx="10">
                  <c:v>7923</c:v>
                </c:pt>
                <c:pt idx="11">
                  <c:v>7251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89-42D9-8528-1DDFE0E4D330}"/>
            </c:ext>
          </c:extLst>
        </c:ser>
        <c:ser>
          <c:idx val="2"/>
          <c:order val="2"/>
          <c:tx>
            <c:strRef>
              <c:f>'Home sales'!$E$3</c:f>
              <c:strCache>
                <c:ptCount val="1"/>
                <c:pt idx="0">
                  <c:v>2022</c:v>
                </c:pt>
              </c:strCache>
            </c:strRef>
          </c:tx>
          <c:spPr>
            <a:ln w="63500" cap="rnd">
              <a:solidFill>
                <a:srgbClr val="D3840F"/>
              </a:solidFill>
              <a:round/>
            </a:ln>
            <a:effectLst/>
          </c:spPr>
          <c:marker>
            <c:symbol val="none"/>
          </c:marker>
          <c:cat>
            <c:strRef>
              <c:f>'Home sales'!$A$4:$A$15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'Home sales'!$E$4:$E$15</c:f>
              <c:numCache>
                <c:formatCode>#,##0</c:formatCode>
                <c:ptCount val="12"/>
                <c:pt idx="0">
                  <c:v>4442</c:v>
                </c:pt>
                <c:pt idx="1">
                  <c:v>4052</c:v>
                </c:pt>
                <c:pt idx="2">
                  <c:v>5555</c:v>
                </c:pt>
                <c:pt idx="3">
                  <c:v>6538</c:v>
                </c:pt>
                <c:pt idx="4">
                  <c:v>7771</c:v>
                </c:pt>
                <c:pt idx="5">
                  <c:v>9409</c:v>
                </c:pt>
                <c:pt idx="6">
                  <c:v>8007</c:v>
                </c:pt>
                <c:pt idx="7">
                  <c:v>8395</c:v>
                </c:pt>
                <c:pt idx="8">
                  <c:v>7659</c:v>
                </c:pt>
                <c:pt idx="9">
                  <c:v>6137</c:v>
                </c:pt>
                <c:pt idx="10">
                  <c:v>5212</c:v>
                </c:pt>
                <c:pt idx="11">
                  <c:v>4444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89-42D9-8528-1DDFE0E4D330}"/>
            </c:ext>
          </c:extLst>
        </c:ser>
        <c:ser>
          <c:idx val="3"/>
          <c:order val="3"/>
          <c:tx>
            <c:strRef>
              <c:f>'Home sales'!$F$3</c:f>
              <c:strCache>
                <c:ptCount val="1"/>
                <c:pt idx="0">
                  <c:v>2023</c:v>
                </c:pt>
              </c:strCache>
            </c:strRef>
          </c:tx>
          <c:spPr>
            <a:ln w="889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'Home sales'!$A$4:$A$15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'Home sales'!$F$4:$F$15</c:f>
              <c:numCache>
                <c:formatCode>#,##0</c:formatCode>
                <c:ptCount val="12"/>
                <c:pt idx="0">
                  <c:v>3020</c:v>
                </c:pt>
                <c:pt idx="1">
                  <c:v>3215</c:v>
                </c:pt>
                <c:pt idx="2">
                  <c:v>4506</c:v>
                </c:pt>
                <c:pt idx="3">
                  <c:v>4582</c:v>
                </c:pt>
                <c:pt idx="4">
                  <c:v>5889</c:v>
                </c:pt>
                <c:pt idx="5">
                  <c:v>8009</c:v>
                </c:pt>
                <c:pt idx="6">
                  <c:v>6595</c:v>
                </c:pt>
                <c:pt idx="7">
                  <c:v>7502</c:v>
                </c:pt>
                <c:pt idx="8">
                  <c:v>6383</c:v>
                </c:pt>
                <c:pt idx="9">
                  <c:v>6496</c:v>
                </c:pt>
                <c:pt idx="10">
                  <c:v>5866</c:v>
                </c:pt>
                <c:pt idx="11">
                  <c:v>4944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89-42D9-8528-1DDFE0E4D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76096"/>
        <c:axId val="49980256"/>
      </c:lineChart>
      <c:catAx>
        <c:axId val="499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256"/>
        <c:crosses val="autoZero"/>
        <c:auto val="1"/>
        <c:lblAlgn val="ctr"/>
        <c:lblOffset val="100"/>
        <c:tickLblSkip val="1"/>
        <c:noMultiLvlLbl val="0"/>
      </c:catAx>
      <c:valAx>
        <c:axId val="499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7609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 dirty="0"/>
              <a:t>Inflation indexes</a:t>
            </a:r>
          </a:p>
          <a:p>
            <a:pPr>
              <a:defRPr/>
            </a:pPr>
            <a:r>
              <a:rPr lang="en-US" dirty="0"/>
              <a:t>12-month percent change, chained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006765499033456E-2"/>
          <c:y val="0.16855443671014395"/>
          <c:w val="0.86318164631135408"/>
          <c:h val="0.68032651406173061"/>
        </c:manualLayout>
      </c:layout>
      <c:lineChart>
        <c:grouping val="standard"/>
        <c:varyColors val="0"/>
        <c:ser>
          <c:idx val="2"/>
          <c:order val="0"/>
          <c:tx>
            <c:strRef>
              <c:f>'PCE-CPI'!$E$13</c:f>
              <c:strCache>
                <c:ptCount val="1"/>
                <c:pt idx="0">
                  <c:v>CPI</c:v>
                </c:pt>
              </c:strCache>
            </c:strRef>
          </c:tx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'PCE-CPI'!$A$50:$A$109</c:f>
              <c:numCache>
                <c:formatCode>[$-409]mmm\-yy;@</c:formatCode>
                <c:ptCount val="6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</c:numCache>
            </c:numRef>
          </c:cat>
          <c:val>
            <c:numRef>
              <c:f>'PCE-CPI'!$E$50:$E$109</c:f>
              <c:numCache>
                <c:formatCode>General</c:formatCode>
                <c:ptCount val="60"/>
                <c:pt idx="0">
                  <c:v>1.5506772911568319E-2</c:v>
                </c:pt>
                <c:pt idx="1">
                  <c:v>1.5200638001995786E-2</c:v>
                </c:pt>
                <c:pt idx="2">
                  <c:v>1.8531355052749252E-2</c:v>
                </c:pt>
                <c:pt idx="3">
                  <c:v>1.9917914533603524E-2</c:v>
                </c:pt>
                <c:pt idx="4">
                  <c:v>1.7935181345497427E-2</c:v>
                </c:pt>
                <c:pt idx="5">
                  <c:v>1.6496824928889528E-2</c:v>
                </c:pt>
                <c:pt idx="6">
                  <c:v>1.7797574975916962E-2</c:v>
                </c:pt>
                <c:pt idx="7">
                  <c:v>1.7467804166683282E-2</c:v>
                </c:pt>
                <c:pt idx="8">
                  <c:v>1.7166173636500765E-2</c:v>
                </c:pt>
                <c:pt idx="9">
                  <c:v>1.7691832956182003E-2</c:v>
                </c:pt>
                <c:pt idx="10">
                  <c:v>2.0622025859679975E-2</c:v>
                </c:pt>
                <c:pt idx="11">
                  <c:v>2.3139887722685278E-2</c:v>
                </c:pt>
                <c:pt idx="12">
                  <c:v>2.5004154828702302E-2</c:v>
                </c:pt>
                <c:pt idx="13">
                  <c:v>2.3393151798896217E-2</c:v>
                </c:pt>
                <c:pt idx="14">
                  <c:v>1.542867483340031E-2</c:v>
                </c:pt>
                <c:pt idx="15">
                  <c:v>3.4520455622993199E-3</c:v>
                </c:pt>
                <c:pt idx="16">
                  <c:v>2.2640918171491363E-3</c:v>
                </c:pt>
                <c:pt idx="17">
                  <c:v>7.1602412613311628E-3</c:v>
                </c:pt>
                <c:pt idx="18">
                  <c:v>1.0141384907210112E-2</c:v>
                </c:pt>
                <c:pt idx="19">
                  <c:v>1.3090732995129931E-2</c:v>
                </c:pt>
                <c:pt idx="20">
                  <c:v>1.3714811450580957E-2</c:v>
                </c:pt>
                <c:pt idx="21">
                  <c:v>1.1825348696179397E-2</c:v>
                </c:pt>
                <c:pt idx="22">
                  <c:v>1.1675581742648421E-2</c:v>
                </c:pt>
                <c:pt idx="23">
                  <c:v>1.3220373062765025E-2</c:v>
                </c:pt>
                <c:pt idx="24">
                  <c:v>1.3947814404891965E-2</c:v>
                </c:pt>
                <c:pt idx="25">
                  <c:v>1.6933592544590457E-2</c:v>
                </c:pt>
                <c:pt idx="26">
                  <c:v>2.6305186654475999E-2</c:v>
                </c:pt>
                <c:pt idx="27">
                  <c:v>4.1305468347312808E-2</c:v>
                </c:pt>
                <c:pt idx="28">
                  <c:v>4.9150343145684582E-2</c:v>
                </c:pt>
                <c:pt idx="29">
                  <c:v>5.2816106713984561E-2</c:v>
                </c:pt>
                <c:pt idx="30">
                  <c:v>5.2215055095672064E-2</c:v>
                </c:pt>
                <c:pt idx="31">
                  <c:v>5.1882919382755563E-2</c:v>
                </c:pt>
                <c:pt idx="32">
                  <c:v>5.3836302873910308E-2</c:v>
                </c:pt>
                <c:pt idx="33">
                  <c:v>6.2377538553744685E-2</c:v>
                </c:pt>
                <c:pt idx="34">
                  <c:v>6.8623879944634758E-2</c:v>
                </c:pt>
                <c:pt idx="35">
                  <c:v>7.19445875550975E-2</c:v>
                </c:pt>
                <c:pt idx="36">
                  <c:v>7.5952788882543365E-2</c:v>
                </c:pt>
                <c:pt idx="37">
                  <c:v>7.9548471768106407E-2</c:v>
                </c:pt>
                <c:pt idx="38">
                  <c:v>8.5152162588613634E-2</c:v>
                </c:pt>
                <c:pt idx="39">
                  <c:v>8.2277721528480785E-2</c:v>
                </c:pt>
                <c:pt idx="40">
                  <c:v>8.5023319575032244E-2</c:v>
                </c:pt>
                <c:pt idx="41">
                  <c:v>8.9329868901052933E-2</c:v>
                </c:pt>
                <c:pt idx="42">
                  <c:v>8.4131820255810091E-2</c:v>
                </c:pt>
                <c:pt idx="43">
                  <c:v>8.2273610144024581E-2</c:v>
                </c:pt>
                <c:pt idx="44">
                  <c:v>8.2148539565299772E-2</c:v>
                </c:pt>
                <c:pt idx="45">
                  <c:v>7.7624926768937133E-2</c:v>
                </c:pt>
                <c:pt idx="46">
                  <c:v>7.1353480845750619E-2</c:v>
                </c:pt>
                <c:pt idx="47">
                  <c:v>6.4449404920840087E-2</c:v>
                </c:pt>
                <c:pt idx="48">
                  <c:v>6.3471562178210164E-2</c:v>
                </c:pt>
                <c:pt idx="49">
                  <c:v>5.9864375812515407E-2</c:v>
                </c:pt>
                <c:pt idx="50">
                  <c:v>4.9869204652974945E-2</c:v>
                </c:pt>
                <c:pt idx="51">
                  <c:v>4.9571915138369699E-2</c:v>
                </c:pt>
                <c:pt idx="52">
                  <c:v>4.1288435392834132E-2</c:v>
                </c:pt>
                <c:pt idx="53">
                  <c:v>3.0920034743899458E-2</c:v>
                </c:pt>
                <c:pt idx="54">
                  <c:v>3.2990754442890791E-2</c:v>
                </c:pt>
                <c:pt idx="55">
                  <c:v>3.707503724773132E-2</c:v>
                </c:pt>
                <c:pt idx="56">
                  <c:v>3.6899025086076391E-2</c:v>
                </c:pt>
                <c:pt idx="57">
                  <c:v>3.2323557739096016E-2</c:v>
                </c:pt>
                <c:pt idx="58">
                  <c:v>3.12091842544155E-2</c:v>
                </c:pt>
                <c:pt idx="59">
                  <c:v>3.2977691561590736E-2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3-45DC-8517-66A1F1D30F9B}"/>
            </c:ext>
          </c:extLst>
        </c:ser>
        <c:ser>
          <c:idx val="0"/>
          <c:order val="1"/>
          <c:tx>
            <c:strRef>
              <c:f>'PCE-CPI'!$F$13</c:f>
              <c:strCache>
                <c:ptCount val="1"/>
                <c:pt idx="0">
                  <c:v>PCE total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'PCE-CPI'!$A$50:$A$109</c:f>
              <c:numCache>
                <c:formatCode>[$-409]mmm\-yy;@</c:formatCode>
                <c:ptCount val="6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</c:numCache>
            </c:numRef>
          </c:cat>
          <c:val>
            <c:numRef>
              <c:f>'PCE-CPI'!$F$50:$F$109</c:f>
              <c:numCache>
                <c:formatCode>General</c:formatCode>
                <c:ptCount val="60"/>
                <c:pt idx="0">
                  <c:v>1.4970503661103376E-2</c:v>
                </c:pt>
                <c:pt idx="1">
                  <c:v>1.4258105229943974E-2</c:v>
                </c:pt>
                <c:pt idx="2">
                  <c:v>1.5090027973681065E-2</c:v>
                </c:pt>
                <c:pt idx="3">
                  <c:v>1.5771475738458714E-2</c:v>
                </c:pt>
                <c:pt idx="4">
                  <c:v>1.456724968364053E-2</c:v>
                </c:pt>
                <c:pt idx="5">
                  <c:v>1.4113634358858734E-2</c:v>
                </c:pt>
                <c:pt idx="6">
                  <c:v>1.4402224463221003E-2</c:v>
                </c:pt>
                <c:pt idx="7">
                  <c:v>1.4216108328115245E-2</c:v>
                </c:pt>
                <c:pt idx="8">
                  <c:v>1.3044582007069054E-2</c:v>
                </c:pt>
                <c:pt idx="9">
                  <c:v>1.3314489010185679E-2</c:v>
                </c:pt>
                <c:pt idx="10">
                  <c:v>1.331969209782719E-2</c:v>
                </c:pt>
                <c:pt idx="11">
                  <c:v>1.539420258809557E-2</c:v>
                </c:pt>
                <c:pt idx="12">
                  <c:v>1.6979184921237608E-2</c:v>
                </c:pt>
                <c:pt idx="13">
                  <c:v>1.642005794170838E-2</c:v>
                </c:pt>
                <c:pt idx="14">
                  <c:v>1.1469492314857962E-2</c:v>
                </c:pt>
                <c:pt idx="15">
                  <c:v>4.1114045525341867E-3</c:v>
                </c:pt>
                <c:pt idx="16">
                  <c:v>4.4862993831338216E-3</c:v>
                </c:pt>
                <c:pt idx="17">
                  <c:v>7.0552532642627645E-3</c:v>
                </c:pt>
                <c:pt idx="18">
                  <c:v>9.0050961315727811E-3</c:v>
                </c:pt>
                <c:pt idx="19">
                  <c:v>1.1653370119910076E-2</c:v>
                </c:pt>
                <c:pt idx="20">
                  <c:v>1.2471808315823937E-2</c:v>
                </c:pt>
                <c:pt idx="21">
                  <c:v>1.1186887390463701E-2</c:v>
                </c:pt>
                <c:pt idx="22">
                  <c:v>1.1538794388299689E-2</c:v>
                </c:pt>
                <c:pt idx="23">
                  <c:v>1.3664870255652915E-2</c:v>
                </c:pt>
                <c:pt idx="24">
                  <c:v>1.6150031591644465E-2</c:v>
                </c:pt>
                <c:pt idx="25">
                  <c:v>1.8852043500301324E-2</c:v>
                </c:pt>
                <c:pt idx="26">
                  <c:v>2.7130221224505487E-2</c:v>
                </c:pt>
                <c:pt idx="27">
                  <c:v>3.7246136652664838E-2</c:v>
                </c:pt>
                <c:pt idx="28">
                  <c:v>4.1553566272018415E-2</c:v>
                </c:pt>
                <c:pt idx="29">
                  <c:v>4.3724028061689631E-2</c:v>
                </c:pt>
                <c:pt idx="30">
                  <c:v>4.5331496733339117E-2</c:v>
                </c:pt>
                <c:pt idx="31">
                  <c:v>4.6448426131649914E-2</c:v>
                </c:pt>
                <c:pt idx="32">
                  <c:v>4.8054222831467534E-2</c:v>
                </c:pt>
                <c:pt idx="33">
                  <c:v>5.4069479852364939E-2</c:v>
                </c:pt>
                <c:pt idx="34">
                  <c:v>5.9859121457836222E-2</c:v>
                </c:pt>
                <c:pt idx="35">
                  <c:v>6.1802908038256707E-2</c:v>
                </c:pt>
                <c:pt idx="36">
                  <c:v>6.29704649300485E-2</c:v>
                </c:pt>
                <c:pt idx="37">
                  <c:v>6.5470043746831533E-2</c:v>
                </c:pt>
                <c:pt idx="38">
                  <c:v>6.8929445388825547E-2</c:v>
                </c:pt>
                <c:pt idx="39">
                  <c:v>6.6197915699132429E-2</c:v>
                </c:pt>
                <c:pt idx="40">
                  <c:v>6.6899553633313971E-2</c:v>
                </c:pt>
                <c:pt idx="41">
                  <c:v>7.1169141648659923E-2</c:v>
                </c:pt>
                <c:pt idx="42">
                  <c:v>6.6169472913616342E-2</c:v>
                </c:pt>
                <c:pt idx="43">
                  <c:v>6.5154000364497963E-2</c:v>
                </c:pt>
                <c:pt idx="44">
                  <c:v>6.5560964976020833E-2</c:v>
                </c:pt>
                <c:pt idx="45">
                  <c:v>6.3479171178976168E-2</c:v>
                </c:pt>
                <c:pt idx="46">
                  <c:v>5.9285701472724987E-2</c:v>
                </c:pt>
                <c:pt idx="47">
                  <c:v>5.4419101924447648E-2</c:v>
                </c:pt>
                <c:pt idx="48">
                  <c:v>5.4790878231660324E-2</c:v>
                </c:pt>
                <c:pt idx="49">
                  <c:v>5.1896102065271031E-2</c:v>
                </c:pt>
                <c:pt idx="50">
                  <c:v>4.4422697167222996E-2</c:v>
                </c:pt>
                <c:pt idx="51">
                  <c:v>4.4464190819677833E-2</c:v>
                </c:pt>
                <c:pt idx="52">
                  <c:v>3.9620255357483133E-2</c:v>
                </c:pt>
                <c:pt idx="53">
                  <c:v>3.1984205330700878E-2</c:v>
                </c:pt>
                <c:pt idx="54">
                  <c:v>3.3147084824608916E-2</c:v>
                </c:pt>
                <c:pt idx="55">
                  <c:v>3.3475917529301021E-2</c:v>
                </c:pt>
                <c:pt idx="56">
                  <c:v>3.369589307329051E-2</c:v>
                </c:pt>
                <c:pt idx="57">
                  <c:v>2.9335890429558288E-2</c:v>
                </c:pt>
                <c:pt idx="58">
                  <c:v>2.6366592156065877E-2</c:v>
                </c:pt>
                <c:pt idx="59">
                  <c:v>2.5965795788691043E-2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3-45DC-8517-66A1F1D30F9B}"/>
            </c:ext>
          </c:extLst>
        </c:ser>
        <c:ser>
          <c:idx val="1"/>
          <c:order val="2"/>
          <c:tx>
            <c:strRef>
              <c:f>'PCE-CPI'!$G$13</c:f>
              <c:strCache>
                <c:ptCount val="1"/>
                <c:pt idx="0">
                  <c:v>PCE core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'PCE-CPI'!$A$50:$A$109</c:f>
              <c:numCache>
                <c:formatCode>[$-409]mmm\-yy;@</c:formatCode>
                <c:ptCount val="6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</c:numCache>
            </c:numRef>
          </c:cat>
          <c:val>
            <c:numRef>
              <c:f>'PCE-CPI'!$G$50:$G$109</c:f>
              <c:numCache>
                <c:formatCode>General</c:formatCode>
                <c:ptCount val="60"/>
                <c:pt idx="0">
                  <c:v>1.8523468670488135E-2</c:v>
                </c:pt>
                <c:pt idx="1">
                  <c:v>1.7401529674499594E-2</c:v>
                </c:pt>
                <c:pt idx="2">
                  <c:v>1.6071939182993419E-2</c:v>
                </c:pt>
                <c:pt idx="3">
                  <c:v>1.6456368969114753E-2</c:v>
                </c:pt>
                <c:pt idx="4">
                  <c:v>1.5730005895067786E-2</c:v>
                </c:pt>
                <c:pt idx="5">
                  <c:v>1.6825035338463943E-2</c:v>
                </c:pt>
                <c:pt idx="6">
                  <c:v>1.6665686332176567E-2</c:v>
                </c:pt>
                <c:pt idx="7">
                  <c:v>1.7595279171894622E-2</c:v>
                </c:pt>
                <c:pt idx="8">
                  <c:v>1.647668900738709E-2</c:v>
                </c:pt>
                <c:pt idx="9">
                  <c:v>1.643123693413831E-2</c:v>
                </c:pt>
                <c:pt idx="10">
                  <c:v>1.4723663169390432E-2</c:v>
                </c:pt>
                <c:pt idx="11">
                  <c:v>1.5028957998734578E-2</c:v>
                </c:pt>
                <c:pt idx="12">
                  <c:v>1.5523241120550499E-2</c:v>
                </c:pt>
                <c:pt idx="13">
                  <c:v>1.6559989898891774E-2</c:v>
                </c:pt>
                <c:pt idx="14">
                  <c:v>1.491523450009211E-2</c:v>
                </c:pt>
                <c:pt idx="15">
                  <c:v>9.324709026473206E-3</c:v>
                </c:pt>
                <c:pt idx="16">
                  <c:v>9.5085170389143468E-3</c:v>
                </c:pt>
                <c:pt idx="17">
                  <c:v>9.0842391829011881E-3</c:v>
                </c:pt>
                <c:pt idx="18">
                  <c:v>1.1638670858002369E-2</c:v>
                </c:pt>
                <c:pt idx="19">
                  <c:v>1.3659438787796978E-2</c:v>
                </c:pt>
                <c:pt idx="20">
                  <c:v>1.4448112889718881E-2</c:v>
                </c:pt>
                <c:pt idx="21">
                  <c:v>1.3666769183453761E-2</c:v>
                </c:pt>
                <c:pt idx="22">
                  <c:v>1.4279399611784869E-2</c:v>
                </c:pt>
                <c:pt idx="23">
                  <c:v>1.5535246789861857E-2</c:v>
                </c:pt>
                <c:pt idx="24">
                  <c:v>1.7152428810720283E-2</c:v>
                </c:pt>
                <c:pt idx="25">
                  <c:v>1.7532293816402904E-2</c:v>
                </c:pt>
                <c:pt idx="26">
                  <c:v>2.2555600175931719E-2</c:v>
                </c:pt>
                <c:pt idx="27">
                  <c:v>3.2205454876867136E-2</c:v>
                </c:pt>
                <c:pt idx="28">
                  <c:v>3.6439768502548743E-2</c:v>
                </c:pt>
                <c:pt idx="29">
                  <c:v>3.9492188621121818E-2</c:v>
                </c:pt>
                <c:pt idx="30">
                  <c:v>4.0099892291708447E-2</c:v>
                </c:pt>
                <c:pt idx="31">
                  <c:v>4.0188541181613427E-2</c:v>
                </c:pt>
                <c:pt idx="32">
                  <c:v>4.0743903596166593E-2</c:v>
                </c:pt>
                <c:pt idx="33">
                  <c:v>4.5008059163743244E-2</c:v>
                </c:pt>
                <c:pt idx="34">
                  <c:v>4.9511141427921769E-2</c:v>
                </c:pt>
                <c:pt idx="35">
                  <c:v>5.2380098017922712E-2</c:v>
                </c:pt>
                <c:pt idx="36">
                  <c:v>5.3694938221649273E-2</c:v>
                </c:pt>
                <c:pt idx="37">
                  <c:v>5.5747002319270718E-2</c:v>
                </c:pt>
                <c:pt idx="38">
                  <c:v>5.5495815606152722E-2</c:v>
                </c:pt>
                <c:pt idx="39">
                  <c:v>5.2549398665353186E-2</c:v>
                </c:pt>
                <c:pt idx="40">
                  <c:v>5.0745606330951251E-2</c:v>
                </c:pt>
                <c:pt idx="41">
                  <c:v>5.1925820256775994E-2</c:v>
                </c:pt>
                <c:pt idx="42">
                  <c:v>4.9615102639296201E-2</c:v>
                </c:pt>
                <c:pt idx="43">
                  <c:v>5.2074768404319495E-2</c:v>
                </c:pt>
                <c:pt idx="44">
                  <c:v>5.4720834396995092E-2</c:v>
                </c:pt>
                <c:pt idx="45">
                  <c:v>5.3258571726684675E-2</c:v>
                </c:pt>
                <c:pt idx="46">
                  <c:v>5.0903609019841443E-2</c:v>
                </c:pt>
                <c:pt idx="47">
                  <c:v>4.8651364786533362E-2</c:v>
                </c:pt>
                <c:pt idx="48">
                  <c:v>4.9011815348342903E-2</c:v>
                </c:pt>
                <c:pt idx="49">
                  <c:v>4.8445337792166102E-2</c:v>
                </c:pt>
                <c:pt idx="50">
                  <c:v>4.7829553508150255E-2</c:v>
                </c:pt>
                <c:pt idx="51">
                  <c:v>4.7629980220401165E-2</c:v>
                </c:pt>
                <c:pt idx="52">
                  <c:v>4.6878299429858418E-2</c:v>
                </c:pt>
                <c:pt idx="53">
                  <c:v>4.2800773423624379E-2</c:v>
                </c:pt>
                <c:pt idx="54">
                  <c:v>4.1891490736375117E-2</c:v>
                </c:pt>
                <c:pt idx="55">
                  <c:v>3.7261848937980832E-2</c:v>
                </c:pt>
                <c:pt idx="56">
                  <c:v>3.5924831008073504E-2</c:v>
                </c:pt>
                <c:pt idx="57">
                  <c:v>3.3793620302014882E-2</c:v>
                </c:pt>
                <c:pt idx="58">
                  <c:v>3.153319532370695E-2</c:v>
                </c:pt>
                <c:pt idx="59">
                  <c:v>2.9315124756135146E-2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E3-45DC-8517-66A1F1D30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296656"/>
        <c:axId val="1006293328"/>
      </c:lineChart>
      <c:dateAx>
        <c:axId val="1006296656"/>
        <c:scaling>
          <c:orientation val="minMax"/>
          <c:max val="45261"/>
          <c:min val="43525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6293328"/>
        <c:crosses val="autoZero"/>
        <c:auto val="0"/>
        <c:lblOffset val="100"/>
        <c:baseTimeUnit val="months"/>
        <c:majorUnit val="3"/>
        <c:majorTimeUnit val="months"/>
      </c:dateAx>
      <c:valAx>
        <c:axId val="100629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629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59538367107032"/>
          <c:y val="0.30349955106730131"/>
          <c:w val="0.28335527557210682"/>
          <c:h val="0.20887477191322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dirty="0"/>
              <a:t>Personal Consumption Expenditures Index</a:t>
            </a:r>
          </a:p>
          <a:p>
            <a:pPr>
              <a:defRPr/>
            </a:pPr>
            <a:r>
              <a:rPr lang="en-US" sz="1600" dirty="0"/>
              <a:t>Index Jan. 2018=100 </a:t>
            </a:r>
          </a:p>
          <a:p>
            <a:pPr>
              <a:defRPr/>
            </a:pPr>
            <a:r>
              <a:rPr lang="en-US" sz="1600" dirty="0"/>
              <a:t>Monthly, Seasonally Adjusted Annual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17984735748389E-2"/>
          <c:y val="0.19721318965803766"/>
          <c:w val="0.75762345059914538"/>
          <c:h val="0.68545322328924774"/>
        </c:manualLayout>
      </c:layout>
      <c:lineChart>
        <c:grouping val="standard"/>
        <c:varyColors val="0"/>
        <c:ser>
          <c:idx val="0"/>
          <c:order val="0"/>
          <c:tx>
            <c:strRef>
              <c:f>'PCE goods-serv'!$G$49</c:f>
              <c:strCache>
                <c:ptCount val="1"/>
                <c:pt idx="0">
                  <c:v>Durable goods</c:v>
                </c:pt>
              </c:strCache>
            </c:strRef>
          </c:tx>
          <c:spPr>
            <a:ln w="8890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'PCE goods-serv'!$E$50:$E$121</c:f>
              <c:numCache>
                <c:formatCode>[$-409]mmm\-yy;@</c:formatCode>
                <c:ptCount val="7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 formatCode="mmm\-yy">
                  <c:v>44835</c:v>
                </c:pt>
                <c:pt idx="58" formatCode="mmm\-yy">
                  <c:v>44866</c:v>
                </c:pt>
                <c:pt idx="59" formatCode="mmm\-yy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</c:numCache>
            </c:numRef>
          </c:cat>
          <c:val>
            <c:numRef>
              <c:f>'PCE goods-serv'!$G$50:$G$121</c:f>
              <c:numCache>
                <c:formatCode>0.0</c:formatCode>
                <c:ptCount val="72"/>
                <c:pt idx="0">
                  <c:v>100</c:v>
                </c:pt>
                <c:pt idx="1">
                  <c:v>101.13560005375621</c:v>
                </c:pt>
                <c:pt idx="2">
                  <c:v>100.62491600591319</c:v>
                </c:pt>
                <c:pt idx="3">
                  <c:v>100.25534202392153</c:v>
                </c:pt>
                <c:pt idx="4">
                  <c:v>101.82771132912242</c:v>
                </c:pt>
                <c:pt idx="5">
                  <c:v>101.41782018545894</c:v>
                </c:pt>
                <c:pt idx="6">
                  <c:v>101.70675984410697</c:v>
                </c:pt>
                <c:pt idx="7">
                  <c:v>102.27791963445772</c:v>
                </c:pt>
                <c:pt idx="8">
                  <c:v>101.70675984410697</c:v>
                </c:pt>
                <c:pt idx="9">
                  <c:v>101.55893025131031</c:v>
                </c:pt>
                <c:pt idx="10">
                  <c:v>103.89732562827577</c:v>
                </c:pt>
                <c:pt idx="11">
                  <c:v>100.73914796398333</c:v>
                </c:pt>
                <c:pt idx="12">
                  <c:v>100.19486628141378</c:v>
                </c:pt>
                <c:pt idx="13">
                  <c:v>100.63835505980379</c:v>
                </c:pt>
                <c:pt idx="14">
                  <c:v>102.94987232898802</c:v>
                </c:pt>
                <c:pt idx="15">
                  <c:v>102.46606638892621</c:v>
                </c:pt>
                <c:pt idx="16">
                  <c:v>104.56927832280607</c:v>
                </c:pt>
                <c:pt idx="17">
                  <c:v>104.44832683779062</c:v>
                </c:pt>
                <c:pt idx="18">
                  <c:v>105.60408547238274</c:v>
                </c:pt>
                <c:pt idx="19">
                  <c:v>106.06101330466335</c:v>
                </c:pt>
                <c:pt idx="20">
                  <c:v>106.94799086144336</c:v>
                </c:pt>
                <c:pt idx="21">
                  <c:v>105.85270796935895</c:v>
                </c:pt>
                <c:pt idx="22">
                  <c:v>108.27173766966804</c:v>
                </c:pt>
                <c:pt idx="23">
                  <c:v>108.99072705281547</c:v>
                </c:pt>
                <c:pt idx="24">
                  <c:v>107.51915065179412</c:v>
                </c:pt>
                <c:pt idx="25">
                  <c:v>107.65354119070017</c:v>
                </c:pt>
                <c:pt idx="26">
                  <c:v>93.589571294180885</c:v>
                </c:pt>
                <c:pt idx="27">
                  <c:v>82.596425211665107</c:v>
                </c:pt>
                <c:pt idx="28">
                  <c:v>107.75433409487971</c:v>
                </c:pt>
                <c:pt idx="29">
                  <c:v>118.26367423733369</c:v>
                </c:pt>
                <c:pt idx="30">
                  <c:v>121.77798682972718</c:v>
                </c:pt>
                <c:pt idx="31">
                  <c:v>121.93925547641446</c:v>
                </c:pt>
                <c:pt idx="32">
                  <c:v>123.59225910495901</c:v>
                </c:pt>
                <c:pt idx="33">
                  <c:v>123.65273484746673</c:v>
                </c:pt>
                <c:pt idx="34">
                  <c:v>123.1554898535143</c:v>
                </c:pt>
                <c:pt idx="35">
                  <c:v>125.62827576938582</c:v>
                </c:pt>
                <c:pt idx="36">
                  <c:v>129.22322268512295</c:v>
                </c:pt>
                <c:pt idx="37">
                  <c:v>125.05711597903506</c:v>
                </c:pt>
                <c:pt idx="38">
                  <c:v>142.17847063566725</c:v>
                </c:pt>
                <c:pt idx="39">
                  <c:v>141.66106706087888</c:v>
                </c:pt>
                <c:pt idx="40">
                  <c:v>135.17672355866145</c:v>
                </c:pt>
                <c:pt idx="41">
                  <c:v>133.12054831339873</c:v>
                </c:pt>
                <c:pt idx="42">
                  <c:v>128.04058594274963</c:v>
                </c:pt>
                <c:pt idx="43">
                  <c:v>127.55006047574251</c:v>
                </c:pt>
                <c:pt idx="44">
                  <c:v>128.28248891278054</c:v>
                </c:pt>
                <c:pt idx="45">
                  <c:v>131.91103346324417</c:v>
                </c:pt>
                <c:pt idx="46">
                  <c:v>132.06558258298614</c:v>
                </c:pt>
                <c:pt idx="47">
                  <c:v>130.11020024190296</c:v>
                </c:pt>
                <c:pt idx="48">
                  <c:v>132.70393764278995</c:v>
                </c:pt>
                <c:pt idx="49">
                  <c:v>131.10469022980783</c:v>
                </c:pt>
                <c:pt idx="50">
                  <c:v>131.76992339739283</c:v>
                </c:pt>
                <c:pt idx="51">
                  <c:v>133.36917081037492</c:v>
                </c:pt>
                <c:pt idx="52">
                  <c:v>130.8224700981051</c:v>
                </c:pt>
                <c:pt idx="53">
                  <c:v>130.46633517000402</c:v>
                </c:pt>
                <c:pt idx="54">
                  <c:v>131.50114231958071</c:v>
                </c:pt>
                <c:pt idx="55">
                  <c:v>131.95807015186131</c:v>
                </c:pt>
                <c:pt idx="56">
                  <c:v>132.11933879854857</c:v>
                </c:pt>
                <c:pt idx="57">
                  <c:v>133.61779330735115</c:v>
                </c:pt>
                <c:pt idx="58">
                  <c:v>130.60072570891009</c:v>
                </c:pt>
                <c:pt idx="59">
                  <c:v>130.3857008466604</c:v>
                </c:pt>
                <c:pt idx="60">
                  <c:v>136.87676387582314</c:v>
                </c:pt>
                <c:pt idx="61">
                  <c:v>136.48031178605024</c:v>
                </c:pt>
                <c:pt idx="62">
                  <c:v>134.35694127133448</c:v>
                </c:pt>
                <c:pt idx="63">
                  <c:v>135.2371993011692</c:v>
                </c:pt>
                <c:pt idx="64">
                  <c:v>136.09729875016799</c:v>
                </c:pt>
                <c:pt idx="65">
                  <c:v>136.04354253460556</c:v>
                </c:pt>
                <c:pt idx="66">
                  <c:v>137.81749764816556</c:v>
                </c:pt>
                <c:pt idx="67">
                  <c:v>137.40760650450207</c:v>
                </c:pt>
                <c:pt idx="68">
                  <c:v>138.81198763607043</c:v>
                </c:pt>
                <c:pt idx="69">
                  <c:v>137.81077812122027</c:v>
                </c:pt>
                <c:pt idx="70">
                  <c:v>139.38986695336649</c:v>
                </c:pt>
                <c:pt idx="71">
                  <c:v>141.51995699502754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2F-4BC1-8D99-BC56569290A5}"/>
            </c:ext>
          </c:extLst>
        </c:ser>
        <c:ser>
          <c:idx val="1"/>
          <c:order val="1"/>
          <c:tx>
            <c:strRef>
              <c:f>'PCE goods-serv'!$F$49</c:f>
              <c:strCache>
                <c:ptCount val="1"/>
                <c:pt idx="0">
                  <c:v>Nondurable goods</c:v>
                </c:pt>
              </c:strCache>
            </c:strRef>
          </c:tx>
          <c:spPr>
            <a:ln w="88900" cap="rnd">
              <a:solidFill>
                <a:srgbClr val="45C2B1"/>
              </a:solidFill>
              <a:round/>
            </a:ln>
            <a:effectLst/>
          </c:spPr>
          <c:marker>
            <c:symbol val="none"/>
          </c:marker>
          <c:cat>
            <c:numRef>
              <c:f>'PCE goods-serv'!$E$50:$E$121</c:f>
              <c:numCache>
                <c:formatCode>[$-409]mmm\-yy;@</c:formatCode>
                <c:ptCount val="7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 formatCode="mmm\-yy">
                  <c:v>44835</c:v>
                </c:pt>
                <c:pt idx="58" formatCode="mmm\-yy">
                  <c:v>44866</c:v>
                </c:pt>
                <c:pt idx="59" formatCode="mmm\-yy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</c:numCache>
            </c:numRef>
          </c:cat>
          <c:val>
            <c:numRef>
              <c:f>'PCE goods-serv'!$F$50:$F$121</c:f>
              <c:numCache>
                <c:formatCode>0.0</c:formatCode>
                <c:ptCount val="72"/>
                <c:pt idx="0">
                  <c:v>100</c:v>
                </c:pt>
                <c:pt idx="1">
                  <c:v>99.71367715353189</c:v>
                </c:pt>
                <c:pt idx="2">
                  <c:v>99.759069799923182</c:v>
                </c:pt>
                <c:pt idx="3">
                  <c:v>99.570515730297842</c:v>
                </c:pt>
                <c:pt idx="4">
                  <c:v>100.42599252767207</c:v>
                </c:pt>
                <c:pt idx="5">
                  <c:v>99.671776249170705</c:v>
                </c:pt>
                <c:pt idx="6">
                  <c:v>100.17109535947483</c:v>
                </c:pt>
                <c:pt idx="7">
                  <c:v>100.2863228464681</c:v>
                </c:pt>
                <c:pt idx="8">
                  <c:v>100.17807884353505</c:v>
                </c:pt>
                <c:pt idx="9">
                  <c:v>100.68088969586928</c:v>
                </c:pt>
                <c:pt idx="10">
                  <c:v>101.97632598903593</c:v>
                </c:pt>
                <c:pt idx="11">
                  <c:v>100.04888438842138</c:v>
                </c:pt>
                <c:pt idx="12">
                  <c:v>101.52589126715317</c:v>
                </c:pt>
                <c:pt idx="13">
                  <c:v>101.28146932504627</c:v>
                </c:pt>
                <c:pt idx="14">
                  <c:v>102.11599567023988</c:v>
                </c:pt>
                <c:pt idx="15">
                  <c:v>102.37438458046719</c:v>
                </c:pt>
                <c:pt idx="16">
                  <c:v>102.69562484723629</c:v>
                </c:pt>
                <c:pt idx="17">
                  <c:v>103.5441181605503</c:v>
                </c:pt>
                <c:pt idx="18">
                  <c:v>103.92122629980096</c:v>
                </c:pt>
                <c:pt idx="19">
                  <c:v>104.169139983938</c:v>
                </c:pt>
                <c:pt idx="20">
                  <c:v>103.57205209679108</c:v>
                </c:pt>
                <c:pt idx="21">
                  <c:v>103.73267223017564</c:v>
                </c:pt>
                <c:pt idx="22">
                  <c:v>103.93170152589126</c:v>
                </c:pt>
                <c:pt idx="23">
                  <c:v>103.95614372010196</c:v>
                </c:pt>
                <c:pt idx="24">
                  <c:v>103.83044100701839</c:v>
                </c:pt>
                <c:pt idx="25">
                  <c:v>104.12025559551661</c:v>
                </c:pt>
                <c:pt idx="26">
                  <c:v>108.29637906351479</c:v>
                </c:pt>
                <c:pt idx="27">
                  <c:v>95.254722581095706</c:v>
                </c:pt>
                <c:pt idx="28">
                  <c:v>103.20891092566083</c:v>
                </c:pt>
                <c:pt idx="29">
                  <c:v>107.39550961974929</c:v>
                </c:pt>
                <c:pt idx="30">
                  <c:v>108.65602849261498</c:v>
                </c:pt>
                <c:pt idx="31">
                  <c:v>108.11480847794965</c:v>
                </c:pt>
                <c:pt idx="32">
                  <c:v>110.34952337721289</c:v>
                </c:pt>
                <c:pt idx="33">
                  <c:v>109.64768322916302</c:v>
                </c:pt>
                <c:pt idx="34">
                  <c:v>109.1658228290094</c:v>
                </c:pt>
                <c:pt idx="35">
                  <c:v>109.75592723209611</c:v>
                </c:pt>
                <c:pt idx="36">
                  <c:v>111.59956702398826</c:v>
                </c:pt>
                <c:pt idx="37">
                  <c:v>109.28803380006285</c:v>
                </c:pt>
                <c:pt idx="38">
                  <c:v>115.67093823108348</c:v>
                </c:pt>
                <c:pt idx="39">
                  <c:v>115.99916198191278</c:v>
                </c:pt>
                <c:pt idx="40">
                  <c:v>115.16463563671915</c:v>
                </c:pt>
                <c:pt idx="41">
                  <c:v>117.23174691853767</c:v>
                </c:pt>
                <c:pt idx="42">
                  <c:v>115.59062816439121</c:v>
                </c:pt>
                <c:pt idx="43">
                  <c:v>116.91050665176857</c:v>
                </c:pt>
                <c:pt idx="44">
                  <c:v>116.85114703725688</c:v>
                </c:pt>
                <c:pt idx="45">
                  <c:v>117.32602395335033</c:v>
                </c:pt>
                <c:pt idx="46">
                  <c:v>117.37840008380181</c:v>
                </c:pt>
                <c:pt idx="47">
                  <c:v>116.87558923146757</c:v>
                </c:pt>
                <c:pt idx="48">
                  <c:v>116.64862599951114</c:v>
                </c:pt>
                <c:pt idx="49">
                  <c:v>116.13184817905653</c:v>
                </c:pt>
                <c:pt idx="50">
                  <c:v>116.40071231537415</c:v>
                </c:pt>
                <c:pt idx="51">
                  <c:v>116.5229232864276</c:v>
                </c:pt>
                <c:pt idx="52">
                  <c:v>116.4740388980062</c:v>
                </c:pt>
                <c:pt idx="53">
                  <c:v>116.18073256747792</c:v>
                </c:pt>
                <c:pt idx="54">
                  <c:v>115.2868466077726</c:v>
                </c:pt>
                <c:pt idx="55">
                  <c:v>115.84552533258842</c:v>
                </c:pt>
                <c:pt idx="56">
                  <c:v>116.61370857921017</c:v>
                </c:pt>
                <c:pt idx="57">
                  <c:v>116.47753064003632</c:v>
                </c:pt>
                <c:pt idx="58">
                  <c:v>115.91885191522051</c:v>
                </c:pt>
                <c:pt idx="59">
                  <c:v>115.76870700792625</c:v>
                </c:pt>
                <c:pt idx="60">
                  <c:v>116.2331086979294</c:v>
                </c:pt>
                <c:pt idx="61">
                  <c:v>116.57529941687908</c:v>
                </c:pt>
                <c:pt idx="62">
                  <c:v>115.78616571807675</c:v>
                </c:pt>
                <c:pt idx="63">
                  <c:v>116.35531966898284</c:v>
                </c:pt>
                <c:pt idx="64">
                  <c:v>116.35881141101297</c:v>
                </c:pt>
                <c:pt idx="65">
                  <c:v>116.68005167778203</c:v>
                </c:pt>
                <c:pt idx="66">
                  <c:v>117.44474318237368</c:v>
                </c:pt>
                <c:pt idx="67">
                  <c:v>117.4028422780125</c:v>
                </c:pt>
                <c:pt idx="68">
                  <c:v>117.88470267816614</c:v>
                </c:pt>
                <c:pt idx="69">
                  <c:v>117.94406229267781</c:v>
                </c:pt>
                <c:pt idx="70">
                  <c:v>118.33862914207897</c:v>
                </c:pt>
                <c:pt idx="71">
                  <c:v>119.39662697719893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2F-4BC1-8D99-BC56569290A5}"/>
            </c:ext>
          </c:extLst>
        </c:ser>
        <c:ser>
          <c:idx val="2"/>
          <c:order val="2"/>
          <c:tx>
            <c:strRef>
              <c:f>'PCE goods-serv'!$H$49</c:f>
              <c:strCache>
                <c:ptCount val="1"/>
                <c:pt idx="0">
                  <c:v>Services</c:v>
                </c:pt>
              </c:strCache>
            </c:strRef>
          </c:tx>
          <c:spPr>
            <a:ln w="889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'PCE goods-serv'!$E$50:$E$121</c:f>
              <c:numCache>
                <c:formatCode>[$-409]mmm\-yy;@</c:formatCode>
                <c:ptCount val="7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 formatCode="mmm\-yy">
                  <c:v>44835</c:v>
                </c:pt>
                <c:pt idx="58" formatCode="mmm\-yy">
                  <c:v>44866</c:v>
                </c:pt>
                <c:pt idx="59" formatCode="mmm\-yy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</c:numCache>
            </c:numRef>
          </c:cat>
          <c:val>
            <c:numRef>
              <c:f>'PCE goods-serv'!$H$50:$H$121</c:f>
              <c:numCache>
                <c:formatCode>0.0</c:formatCode>
                <c:ptCount val="72"/>
                <c:pt idx="0">
                  <c:v>100</c:v>
                </c:pt>
                <c:pt idx="1">
                  <c:v>99.974972251844434</c:v>
                </c:pt>
                <c:pt idx="2">
                  <c:v>100.46791007421272</c:v>
                </c:pt>
                <c:pt idx="3">
                  <c:v>100.7160112298418</c:v>
                </c:pt>
                <c:pt idx="4">
                  <c:v>100.65833859278766</c:v>
                </c:pt>
                <c:pt idx="5">
                  <c:v>101.09904459291823</c:v>
                </c:pt>
                <c:pt idx="6">
                  <c:v>101.21438986702648</c:v>
                </c:pt>
                <c:pt idx="7">
                  <c:v>101.40155389671159</c:v>
                </c:pt>
                <c:pt idx="8">
                  <c:v>101.26118087444777</c:v>
                </c:pt>
                <c:pt idx="9">
                  <c:v>101.56042568935126</c:v>
                </c:pt>
                <c:pt idx="10">
                  <c:v>101.59307057824982</c:v>
                </c:pt>
                <c:pt idx="11">
                  <c:v>101.39393675596857</c:v>
                </c:pt>
                <c:pt idx="12">
                  <c:v>101.39611308189515</c:v>
                </c:pt>
                <c:pt idx="13">
                  <c:v>101.47337265228842</c:v>
                </c:pt>
                <c:pt idx="14">
                  <c:v>101.88905090426343</c:v>
                </c:pt>
                <c:pt idx="15">
                  <c:v>101.82920194128273</c:v>
                </c:pt>
                <c:pt idx="16">
                  <c:v>101.9815447561427</c:v>
                </c:pt>
                <c:pt idx="17">
                  <c:v>102.20244183768963</c:v>
                </c:pt>
                <c:pt idx="18">
                  <c:v>102.54956582297766</c:v>
                </c:pt>
                <c:pt idx="19">
                  <c:v>102.88472001566956</c:v>
                </c:pt>
                <c:pt idx="20">
                  <c:v>103.10779342314305</c:v>
                </c:pt>
                <c:pt idx="21">
                  <c:v>103.21443339354504</c:v>
                </c:pt>
                <c:pt idx="22">
                  <c:v>103.71498835665631</c:v>
                </c:pt>
                <c:pt idx="23">
                  <c:v>103.82924546780129</c:v>
                </c:pt>
                <c:pt idx="24">
                  <c:v>104.58769505321118</c:v>
                </c:pt>
                <c:pt idx="25">
                  <c:v>104.29280289016083</c:v>
                </c:pt>
                <c:pt idx="26">
                  <c:v>95.162027465233209</c:v>
                </c:pt>
                <c:pt idx="27">
                  <c:v>85.184661254869539</c:v>
                </c:pt>
                <c:pt idx="28">
                  <c:v>89.532960456157923</c:v>
                </c:pt>
                <c:pt idx="29">
                  <c:v>94.27735097608219</c:v>
                </c:pt>
                <c:pt idx="30">
                  <c:v>95.542884502383103</c:v>
                </c:pt>
                <c:pt idx="31">
                  <c:v>96.672397658273312</c:v>
                </c:pt>
                <c:pt idx="32">
                  <c:v>97.813880606759668</c:v>
                </c:pt>
                <c:pt idx="33">
                  <c:v>98.381901673594655</c:v>
                </c:pt>
                <c:pt idx="34">
                  <c:v>98.226294369844823</c:v>
                </c:pt>
                <c:pt idx="35">
                  <c:v>98.246969466147277</c:v>
                </c:pt>
                <c:pt idx="36">
                  <c:v>99.03153496267602</c:v>
                </c:pt>
                <c:pt idx="37">
                  <c:v>98.795403599643095</c:v>
                </c:pt>
                <c:pt idx="38">
                  <c:v>100.7073059261355</c:v>
                </c:pt>
                <c:pt idx="39">
                  <c:v>101.75411869681605</c:v>
                </c:pt>
                <c:pt idx="40">
                  <c:v>102.51365644518924</c:v>
                </c:pt>
                <c:pt idx="41">
                  <c:v>103.56046921586977</c:v>
                </c:pt>
                <c:pt idx="42">
                  <c:v>104.46146814947006</c:v>
                </c:pt>
                <c:pt idx="43">
                  <c:v>104.98813902370021</c:v>
                </c:pt>
                <c:pt idx="44">
                  <c:v>105.28411934971382</c:v>
                </c:pt>
                <c:pt idx="45">
                  <c:v>105.6421249646347</c:v>
                </c:pt>
                <c:pt idx="46">
                  <c:v>105.8369061350628</c:v>
                </c:pt>
                <c:pt idx="47">
                  <c:v>105.76182289059611</c:v>
                </c:pt>
                <c:pt idx="48">
                  <c:v>105.44299114235349</c:v>
                </c:pt>
                <c:pt idx="49">
                  <c:v>105.94898692028119</c:v>
                </c:pt>
                <c:pt idx="50">
                  <c:v>106.3429019129905</c:v>
                </c:pt>
                <c:pt idx="51">
                  <c:v>106.57903327602342</c:v>
                </c:pt>
                <c:pt idx="52">
                  <c:v>106.74334588347951</c:v>
                </c:pt>
                <c:pt idx="53">
                  <c:v>106.95118500946703</c:v>
                </c:pt>
                <c:pt idx="54">
                  <c:v>107.11223312803327</c:v>
                </c:pt>
                <c:pt idx="55">
                  <c:v>107.5932011578054</c:v>
                </c:pt>
                <c:pt idx="56">
                  <c:v>107.76730723193107</c:v>
                </c:pt>
                <c:pt idx="57">
                  <c:v>107.86850638751659</c:v>
                </c:pt>
                <c:pt idx="58">
                  <c:v>107.91965004679102</c:v>
                </c:pt>
                <c:pt idx="59">
                  <c:v>108.12313652092539</c:v>
                </c:pt>
                <c:pt idx="60">
                  <c:v>108.70421554331979</c:v>
                </c:pt>
                <c:pt idx="61">
                  <c:v>108.74338940999803</c:v>
                </c:pt>
                <c:pt idx="62">
                  <c:v>108.96646281747155</c:v>
                </c:pt>
                <c:pt idx="63">
                  <c:v>108.89573222485799</c:v>
                </c:pt>
                <c:pt idx="64">
                  <c:v>108.99040240266382</c:v>
                </c:pt>
                <c:pt idx="65">
                  <c:v>109.31576312868616</c:v>
                </c:pt>
                <c:pt idx="66">
                  <c:v>109.59977366210364</c:v>
                </c:pt>
                <c:pt idx="67">
                  <c:v>109.58127489172777</c:v>
                </c:pt>
                <c:pt idx="68">
                  <c:v>109.83590502513658</c:v>
                </c:pt>
                <c:pt idx="69">
                  <c:v>109.94254499553855</c:v>
                </c:pt>
                <c:pt idx="70">
                  <c:v>110.3549587586237</c:v>
                </c:pt>
                <c:pt idx="71">
                  <c:v>110.63788112907788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2F-4BC1-8D99-BC5656929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76096"/>
        <c:axId val="49980256"/>
      </c:lineChart>
      <c:dateAx>
        <c:axId val="49976096"/>
        <c:scaling>
          <c:orientation val="minMax"/>
          <c:min val="43160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80256"/>
        <c:crosses val="autoZero"/>
        <c:auto val="0"/>
        <c:lblOffset val="100"/>
        <c:baseTimeUnit val="months"/>
        <c:majorUnit val="3"/>
        <c:majorTimeUnit val="months"/>
      </c:dateAx>
      <c:valAx>
        <c:axId val="4998025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7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0.08563</cdr:x>
      <cdr:y>0.49148</cdr:y>
    </cdr:from>
    <cdr:to>
      <cdr:x>0.95581</cdr:x>
      <cdr:y>0.49148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E3D0C2A-D252-51DB-7CBD-DB4889794250}"/>
            </a:ext>
          </a:extLst>
        </cdr:cNvPr>
        <cdr:cNvCxnSpPr/>
      </cdr:nvCxnSpPr>
      <cdr:spPr>
        <a:xfrm xmlns:a="http://schemas.openxmlformats.org/drawingml/2006/main">
          <a:off x="571642" y="2604065"/>
          <a:ext cx="5809169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bg2">
              <a:lumMod val="1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0.26552</cdr:x>
      <cdr:y>0.21273</cdr:y>
    </cdr:from>
    <cdr:to>
      <cdr:x>0.62273</cdr:x>
      <cdr:y>0.32089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F19D41BC-60E7-CD8D-06FE-B3C8BDF49B9C}"/>
            </a:ext>
          </a:extLst>
        </cdr:cNvPr>
        <cdr:cNvSpPr txBox="1"/>
      </cdr:nvSpPr>
      <cdr:spPr>
        <a:xfrm xmlns:a="http://schemas.openxmlformats.org/drawingml/2006/main">
          <a:off x="1664339" y="1152654"/>
          <a:ext cx="2239118" cy="58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25-54 year olds</a:t>
          </a:r>
        </a:p>
      </cdr:txBody>
    </cdr:sp>
  </cdr:relSizeAnchor>
  <cdr:relSizeAnchor xmlns:cdr="http://schemas.openxmlformats.org/drawingml/2006/chartDrawing">
    <cdr:from>
      <cdr:x>0.22996</cdr:x>
      <cdr:y>0.44592</cdr:y>
    </cdr:from>
    <cdr:to>
      <cdr:x>0.58717</cdr:x>
      <cdr:y>0.51408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E1DB920B-6383-86B2-2549-96DFAAB4FC16}"/>
            </a:ext>
          </a:extLst>
        </cdr:cNvPr>
        <cdr:cNvSpPr txBox="1"/>
      </cdr:nvSpPr>
      <cdr:spPr>
        <a:xfrm xmlns:a="http://schemas.openxmlformats.org/drawingml/2006/main">
          <a:off x="1441480" y="2416122"/>
          <a:ext cx="223911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2080B0"/>
              </a:solidFill>
              <a:latin typeface="Arial" panose="020B0604020202020204" pitchFamily="34" charset="0"/>
              <a:cs typeface="Arial" panose="020B0604020202020204" pitchFamily="34" charset="0"/>
            </a:rPr>
            <a:t>55-64 year olds</a:t>
          </a:r>
        </a:p>
      </cdr:txBody>
    </cdr:sp>
  </cdr:relSizeAnchor>
  <cdr:relSizeAnchor xmlns:cdr="http://schemas.openxmlformats.org/drawingml/2006/chartDrawing">
    <cdr:from>
      <cdr:x>0.22499</cdr:x>
      <cdr:y>0.57614</cdr:y>
    </cdr:from>
    <cdr:to>
      <cdr:x>0.5822</cdr:x>
      <cdr:y>0.64431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38F90747-3245-E90B-F69B-4240E0C8E479}"/>
            </a:ext>
          </a:extLst>
        </cdr:cNvPr>
        <cdr:cNvSpPr txBox="1"/>
      </cdr:nvSpPr>
      <cdr:spPr>
        <a:xfrm xmlns:a="http://schemas.openxmlformats.org/drawingml/2006/main">
          <a:off x="1539906" y="3121695"/>
          <a:ext cx="24448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DE8B10"/>
              </a:solidFill>
              <a:latin typeface="Arial" panose="020B0604020202020204" pitchFamily="34" charset="0"/>
              <a:cs typeface="Arial" panose="020B0604020202020204" pitchFamily="34" charset="0"/>
            </a:rPr>
            <a:t>15-24 year olds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0.03621</cdr:x>
      <cdr:y>0.92776</cdr:y>
    </cdr:from>
    <cdr:to>
      <cdr:x>1</cdr:x>
      <cdr:y>0.98627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C2C76C-8463-49CF-6E71-C88D8E621282}"/>
            </a:ext>
          </a:extLst>
        </cdr:cNvPr>
        <cdr:cNvSpPr txBox="1"/>
      </cdr:nvSpPr>
      <cdr:spPr>
        <a:xfrm xmlns:a="http://schemas.openxmlformats.org/drawingml/2006/main">
          <a:off x="265898" y="4850296"/>
          <a:ext cx="7076661" cy="305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 Data only through 2022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0.57362</cdr:x>
      <cdr:y>0.17286</cdr:y>
    </cdr:from>
    <cdr:to>
      <cdr:x>0.94342</cdr:x>
      <cdr:y>0.82741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23F0858-3989-A7B8-965A-19B4DFC3E91F}"/>
            </a:ext>
          </a:extLst>
        </cdr:cNvPr>
        <cdr:cNvSpPr/>
      </cdr:nvSpPr>
      <cdr:spPr>
        <a:xfrm xmlns:a="http://schemas.openxmlformats.org/drawingml/2006/main">
          <a:off x="3657987" y="891131"/>
          <a:ext cx="2358189" cy="33742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5000"/>
          </a:schemeClr>
        </a:solidFill>
        <a:ln xmlns:a="http://schemas.openxmlformats.org/drawingml/2006/main">
          <a:solidFill>
            <a:schemeClr val="accent1">
              <a:shade val="50000"/>
              <a:alpha val="2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0.58872</cdr:x>
      <cdr:y>0.69939</cdr:y>
    </cdr:from>
    <cdr:to>
      <cdr:x>0.91474</cdr:x>
      <cdr:y>0.77159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C12D49F-C8FB-4F5B-6767-60C4A9EEF3A6}"/>
            </a:ext>
          </a:extLst>
        </cdr:cNvPr>
        <cdr:cNvSpPr txBox="1"/>
      </cdr:nvSpPr>
      <cdr:spPr>
        <a:xfrm xmlns:a="http://schemas.openxmlformats.org/drawingml/2006/main">
          <a:off x="3754239" y="3605456"/>
          <a:ext cx="2079057" cy="37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66A4"/>
              </a:solidFill>
              <a:latin typeface="Arial" panose="020B0604020202020204" pitchFamily="34" charset="0"/>
              <a:cs typeface="Arial" panose="020B0604020202020204" pitchFamily="34" charset="0"/>
            </a:rPr>
            <a:t>Current forecast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0.11047</cdr:x>
      <cdr:y>0.72575</cdr:y>
    </cdr:from>
    <cdr:to>
      <cdr:x>0.75776</cdr:x>
      <cdr:y>0.72575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A3F88F0-F1F1-D071-2B9F-443C17E7FF88}"/>
            </a:ext>
          </a:extLst>
        </cdr:cNvPr>
        <cdr:cNvCxnSpPr/>
      </cdr:nvCxnSpPr>
      <cdr:spPr>
        <a:xfrm xmlns:a="http://schemas.openxmlformats.org/drawingml/2006/main">
          <a:off x="917436" y="3602480"/>
          <a:ext cx="5375406" cy="0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chemeClr val="bg2">
              <a:lumMod val="1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0.46516</cdr:x>
      <cdr:y>0.16084</cdr:y>
    </cdr:from>
    <cdr:to>
      <cdr:x>0.71599</cdr:x>
      <cdr:y>0.79712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DC399026-B38D-8871-38E8-CFE726359E59}"/>
            </a:ext>
          </a:extLst>
        </cdr:cNvPr>
        <cdr:cNvSpPr/>
      </cdr:nvSpPr>
      <cdr:spPr>
        <a:xfrm xmlns:a="http://schemas.openxmlformats.org/drawingml/2006/main">
          <a:off x="3848194" y="816472"/>
          <a:ext cx="2075076" cy="32299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5000"/>
          </a:schemeClr>
        </a:solidFill>
        <a:ln xmlns:a="http://schemas.openxmlformats.org/drawingml/2006/main">
          <a:solidFill>
            <a:schemeClr val="accent1">
              <a:shade val="50000"/>
              <a:alpha val="2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0.49241</cdr:x>
      <cdr:y>0.58597</cdr:y>
    </cdr:from>
    <cdr:to>
      <cdr:x>0.6572</cdr:x>
      <cdr:y>0.66603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8B30349F-5D9D-AD38-6C05-835635CEF46A}"/>
            </a:ext>
          </a:extLst>
        </cdr:cNvPr>
        <cdr:cNvSpPr txBox="1"/>
      </cdr:nvSpPr>
      <cdr:spPr>
        <a:xfrm xmlns:a="http://schemas.openxmlformats.org/drawingml/2006/main">
          <a:off x="3534065" y="2793472"/>
          <a:ext cx="1182712" cy="381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175C7F"/>
              </a:solidFill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  <cdr:relSizeAnchor xmlns:cdr="http://schemas.openxmlformats.org/drawingml/2006/chartDrawing">
    <cdr:from>
      <cdr:x>0.40627</cdr:x>
      <cdr:y>0.71671</cdr:y>
    </cdr:from>
    <cdr:to>
      <cdr:x>0.77196</cdr:x>
      <cdr:y>0.82637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277FFD0-1249-2613-A0D1-8723F17F2073}"/>
            </a:ext>
          </a:extLst>
        </cdr:cNvPr>
        <cdr:cNvSpPr txBox="1"/>
      </cdr:nvSpPr>
      <cdr:spPr>
        <a:xfrm xmlns:a="http://schemas.openxmlformats.org/drawingml/2006/main">
          <a:off x="3361006" y="3638234"/>
          <a:ext cx="3025283" cy="556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Solid line = Jan 2024 forecast</a:t>
          </a:r>
        </a:p>
        <a:p xmlns:a="http://schemas.openxmlformats.org/drawingml/2006/main">
          <a:pPr algn="ctr"/>
          <a:r>
            <a:rPr lang="en-U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Dotted line = Jan 2023 forecast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0.58375</cdr:x>
      <cdr:y>0.16165</cdr:y>
    </cdr:from>
    <cdr:to>
      <cdr:x>0.90375</cdr:x>
      <cdr:y>0.84265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C3A156B-B286-71B4-E8AC-9D3F08860770}"/>
            </a:ext>
          </a:extLst>
        </cdr:cNvPr>
        <cdr:cNvSpPr/>
      </cdr:nvSpPr>
      <cdr:spPr>
        <a:xfrm xmlns:a="http://schemas.openxmlformats.org/drawingml/2006/main">
          <a:off x="4494997" y="835552"/>
          <a:ext cx="2464067" cy="35198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4706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0.59767</cdr:x>
      <cdr:y>0.39855</cdr:y>
    </cdr:from>
    <cdr:to>
      <cdr:x>0.87681</cdr:x>
      <cdr:y>0.47346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A3AAC15-3F44-AF49-A2A0-9B35F72E381D}"/>
            </a:ext>
          </a:extLst>
        </cdr:cNvPr>
        <cdr:cNvSpPr txBox="1"/>
      </cdr:nvSpPr>
      <cdr:spPr>
        <a:xfrm xmlns:a="http://schemas.openxmlformats.org/drawingml/2006/main">
          <a:off x="4602151" y="2060030"/>
          <a:ext cx="2149436" cy="38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66A4"/>
              </a:solidFill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0.55776</cdr:x>
      <cdr:y>0.24281</cdr:y>
    </cdr:from>
    <cdr:to>
      <cdr:x>0.78509</cdr:x>
      <cdr:y>0.30391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8D8C4CE-116C-6F6B-43D1-1922B514A13C}"/>
            </a:ext>
          </a:extLst>
        </cdr:cNvPr>
        <cdr:cNvSpPr txBox="1"/>
      </cdr:nvSpPr>
      <cdr:spPr>
        <a:xfrm xmlns:a="http://schemas.openxmlformats.org/drawingml/2006/main">
          <a:off x="4613097" y="1329579"/>
          <a:ext cx="1880171" cy="334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Durable goods</a:t>
          </a:r>
        </a:p>
      </cdr:txBody>
    </cdr:sp>
  </cdr:relSizeAnchor>
  <cdr:relSizeAnchor xmlns:cdr="http://schemas.openxmlformats.org/drawingml/2006/chartDrawing">
    <cdr:from>
      <cdr:x>0.63099</cdr:x>
      <cdr:y>0.61608</cdr:y>
    </cdr:from>
    <cdr:to>
      <cdr:x>0.85832</cdr:x>
      <cdr:y>0.67718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D94C9CD-E68C-FE1F-CA01-E4ABB10F70D2}"/>
            </a:ext>
          </a:extLst>
        </cdr:cNvPr>
        <cdr:cNvSpPr txBox="1"/>
      </cdr:nvSpPr>
      <cdr:spPr>
        <a:xfrm xmlns:a="http://schemas.openxmlformats.org/drawingml/2006/main">
          <a:off x="5218701" y="3373565"/>
          <a:ext cx="1880171" cy="334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Services</a:t>
          </a:r>
        </a:p>
      </cdr:txBody>
    </cdr:sp>
  </cdr:relSizeAnchor>
  <cdr:relSizeAnchor xmlns:cdr="http://schemas.openxmlformats.org/drawingml/2006/chartDrawing">
    <cdr:from>
      <cdr:x>0.56763</cdr:x>
      <cdr:y>0.42976</cdr:y>
    </cdr:from>
    <cdr:to>
      <cdr:x>0.85342</cdr:x>
      <cdr:y>0.49086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D94C9CD-E68C-FE1F-CA01-E4ABB10F70D2}"/>
            </a:ext>
          </a:extLst>
        </cdr:cNvPr>
        <cdr:cNvSpPr txBox="1"/>
      </cdr:nvSpPr>
      <cdr:spPr>
        <a:xfrm xmlns:a="http://schemas.openxmlformats.org/drawingml/2006/main">
          <a:off x="4694720" y="2353331"/>
          <a:ext cx="2363626" cy="334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319587"/>
              </a:solidFill>
              <a:latin typeface="Arial" panose="020B0604020202020204" pitchFamily="34" charset="0"/>
              <a:cs typeface="Arial" panose="020B0604020202020204" pitchFamily="34" charset="0"/>
            </a:rPr>
            <a:t>Nondurable goods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0.07594</cdr:x>
      <cdr:y>0.38928</cdr:y>
    </cdr:from>
    <cdr:to>
      <cdr:x>0.85446</cdr:x>
      <cdr:y>0.38928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DB175EC0-DDB7-486F-E02D-F119E3A652F1}"/>
            </a:ext>
          </a:extLst>
        </cdr:cNvPr>
        <cdr:cNvCxnSpPr/>
      </cdr:nvCxnSpPr>
      <cdr:spPr>
        <a:xfrm xmlns:a="http://schemas.openxmlformats.org/drawingml/2006/main">
          <a:off x="578996" y="1987045"/>
          <a:ext cx="5935713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bg2">
              <a:lumMod val="1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0.0707</cdr:x>
      <cdr:y>0.59899</cdr:y>
    </cdr:from>
    <cdr:to>
      <cdr:x>0.84995</cdr:x>
      <cdr:y>0.59899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CB2183D2-1303-4235-2FAB-28B75878C6F9}"/>
            </a:ext>
          </a:extLst>
        </cdr:cNvPr>
        <cdr:cNvCxnSpPr/>
      </cdr:nvCxnSpPr>
      <cdr:spPr>
        <a:xfrm xmlns:a="http://schemas.openxmlformats.org/drawingml/2006/main">
          <a:off x="547001" y="2836388"/>
          <a:ext cx="6029353" cy="0"/>
        </a:xfrm>
        <a:prstGeom xmlns:a="http://schemas.openxmlformats.org/drawingml/2006/main" prst="line">
          <a:avLst/>
        </a:prstGeom>
        <a:ln xmlns:a="http://schemas.openxmlformats.org/drawingml/2006/main" w="47625">
          <a:solidFill>
            <a:schemeClr val="bg2">
              <a:lumMod val="1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0.30036</cdr:y>
    </cdr:from>
    <cdr:to>
      <cdr:x>0.0625</cdr:x>
      <cdr:y>0.58161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CB19D1-ACAA-0137-DC04-B6026FD01FDC}"/>
            </a:ext>
          </a:extLst>
        </cdr:cNvPr>
        <cdr:cNvSpPr txBox="1"/>
      </cdr:nvSpPr>
      <cdr:spPr>
        <a:xfrm xmlns:a="http://schemas.openxmlformats.org/drawingml/2006/main" rot="16200000">
          <a:off x="-533474" y="2096964"/>
          <a:ext cx="1464022" cy="397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Percent</a:t>
          </a:r>
        </a:p>
      </cdr:txBody>
    </cdr:sp>
  </cdr:relSizeAnchor>
  <cdr:relSizeAnchor xmlns:cdr="http://schemas.openxmlformats.org/drawingml/2006/chartDrawing">
    <cdr:from>
      <cdr:x>0.08763</cdr:x>
      <cdr:y>0.52246</cdr:y>
    </cdr:from>
    <cdr:to>
      <cdr:x>0.96402</cdr:x>
      <cdr:y>0.5289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AF280B1-9F50-1C3E-944B-D12545ED639C}"/>
            </a:ext>
          </a:extLst>
        </cdr:cNvPr>
        <cdr:cNvCxnSpPr/>
      </cdr:nvCxnSpPr>
      <cdr:spPr>
        <a:xfrm xmlns:a="http://schemas.openxmlformats.org/drawingml/2006/main">
          <a:off x="556716" y="2719619"/>
          <a:ext cx="5567860" cy="33523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0.12678</cdr:x>
      <cdr:y>0.17508</cdr:y>
    </cdr:from>
    <cdr:to>
      <cdr:x>0.17433</cdr:x>
      <cdr:y>0.87755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EE4C0FEC-6C37-3E97-B4FD-5C2B6F32E032}"/>
            </a:ext>
          </a:extLst>
        </cdr:cNvPr>
        <cdr:cNvSpPr/>
      </cdr:nvSpPr>
      <cdr:spPr>
        <a:xfrm xmlns:a="http://schemas.openxmlformats.org/drawingml/2006/main">
          <a:off x="762001" y="776287"/>
          <a:ext cx="285750" cy="31146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0.84522</cdr:x>
      <cdr:y>0.16613</cdr:y>
    </cdr:from>
    <cdr:to>
      <cdr:x>0.86371</cdr:x>
      <cdr:y>0.87504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E79FA94A-C854-BC86-780D-B956D0472272}"/>
            </a:ext>
          </a:extLst>
        </cdr:cNvPr>
        <cdr:cNvSpPr/>
      </cdr:nvSpPr>
      <cdr:spPr>
        <a:xfrm xmlns:a="http://schemas.openxmlformats.org/drawingml/2006/main">
          <a:off x="5080001" y="736600"/>
          <a:ext cx="111126" cy="31432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0.38193</cdr:x>
      <cdr:y>0.16828</cdr:y>
    </cdr:from>
    <cdr:to>
      <cdr:x>0.45325</cdr:x>
      <cdr:y>0.87719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E79FA94A-C854-BC86-780D-B956D0472272}"/>
            </a:ext>
          </a:extLst>
        </cdr:cNvPr>
        <cdr:cNvSpPr/>
      </cdr:nvSpPr>
      <cdr:spPr>
        <a:xfrm xmlns:a="http://schemas.openxmlformats.org/drawingml/2006/main">
          <a:off x="2295526" y="746125"/>
          <a:ext cx="428625" cy="31432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0.64124</cdr:x>
      <cdr:y>0.20433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AAC743F-73D4-1C90-F427-9A8F724676F0}"/>
            </a:ext>
          </a:extLst>
        </cdr:cNvPr>
        <cdr:cNvSpPr/>
      </cdr:nvSpPr>
      <cdr:spPr>
        <a:xfrm xmlns:a="http://schemas.openxmlformats.org/drawingml/2006/main">
          <a:off x="8785981" y="2147956"/>
          <a:ext cx="2763078" cy="42937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shade val="15000"/>
              <a:alpha val="12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0.27432</cdr:x>
      <cdr:y>0.87893</cdr:y>
    </cdr:from>
    <cdr:to>
      <cdr:x>0.47117</cdr:x>
      <cdr:y>0.97102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5DAB8527-AA2F-773E-D00C-77FBD53B3BB4}"/>
            </a:ext>
          </a:extLst>
        </cdr:cNvPr>
        <cdr:cNvSpPr/>
      </cdr:nvSpPr>
      <cdr:spPr>
        <a:xfrm xmlns:a="http://schemas.openxmlformats.org/drawingml/2006/main">
          <a:off x="2112739" y="4742994"/>
          <a:ext cx="1516145" cy="4969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45C2B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0.4944</cdr:x>
      <cdr:y>0.9289</cdr:y>
    </cdr:from>
    <cdr:to>
      <cdr:x>0.61313</cdr:x>
      <cdr:y>0.9289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0DAC79F8-85B0-3362-95B6-87BA4F560710}"/>
            </a:ext>
          </a:extLst>
        </cdr:cNvPr>
        <cdr:cNvCxnSpPr/>
      </cdr:nvCxnSpPr>
      <cdr:spPr>
        <a:xfrm xmlns:a="http://schemas.openxmlformats.org/drawingml/2006/main">
          <a:off x="3807733" y="5012636"/>
          <a:ext cx="914439" cy="0"/>
        </a:xfrm>
        <a:prstGeom xmlns:a="http://schemas.openxmlformats.org/drawingml/2006/main" prst="straightConnector1">
          <a:avLst/>
        </a:prstGeom>
        <a:ln xmlns:a="http://schemas.openxmlformats.org/drawingml/2006/main" w="92075">
          <a:solidFill>
            <a:srgbClr val="45C2B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0.40213</cdr:x>
      <cdr:y>0.3474</cdr:y>
    </cdr:from>
    <cdr:to>
      <cdr:x>0.8203</cdr:x>
      <cdr:y>0.43035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FB61BF-A58E-0382-3781-38DC5C614551}"/>
            </a:ext>
          </a:extLst>
        </cdr:cNvPr>
        <cdr:cNvSpPr txBox="1"/>
      </cdr:nvSpPr>
      <cdr:spPr>
        <a:xfrm xmlns:a="http://schemas.openxmlformats.org/drawingml/2006/main">
          <a:off x="2552700" y="1609146"/>
          <a:ext cx="2654523" cy="3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accent2"/>
              </a:solidFill>
            </a:rPr>
            <a:t>Minority workers</a:t>
          </a:r>
        </a:p>
      </cdr:txBody>
    </cdr:sp>
  </cdr:relSizeAnchor>
  <cdr:relSizeAnchor xmlns:cdr="http://schemas.openxmlformats.org/drawingml/2006/chartDrawing">
    <cdr:from>
      <cdr:x>0.45739</cdr:x>
      <cdr:y>0.71427</cdr:y>
    </cdr:from>
    <cdr:to>
      <cdr:x>0.80209</cdr:x>
      <cdr:y>0.79722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97F3EB7-44F7-112D-8273-F3AA1CDB8C8E}"/>
            </a:ext>
          </a:extLst>
        </cdr:cNvPr>
        <cdr:cNvSpPr txBox="1"/>
      </cdr:nvSpPr>
      <cdr:spPr>
        <a:xfrm xmlns:a="http://schemas.openxmlformats.org/drawingml/2006/main">
          <a:off x="2903471" y="3308464"/>
          <a:ext cx="2188139" cy="3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accent1"/>
              </a:solidFill>
            </a:rPr>
            <a:t>White workers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0.57376</cdr:x>
      <cdr:y>0.18142</cdr:y>
    </cdr:from>
    <cdr:to>
      <cdr:x>0.94836</cdr:x>
      <cdr:y>0.28375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C5382D-3423-B986-EC50-DAC4BDDA3A12}"/>
            </a:ext>
          </a:extLst>
        </cdr:cNvPr>
        <cdr:cNvSpPr txBox="1"/>
      </cdr:nvSpPr>
      <cdr:spPr>
        <a:xfrm xmlns:a="http://schemas.openxmlformats.org/drawingml/2006/main">
          <a:off x="4322040" y="955713"/>
          <a:ext cx="2821779" cy="53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175C7F"/>
              </a:solidFill>
              <a:latin typeface="Arial" panose="020B0604020202020204" pitchFamily="34" charset="0"/>
              <a:cs typeface="Arial" panose="020B0604020202020204" pitchFamily="34" charset="0"/>
            </a:rPr>
            <a:t>Males 25-54</a:t>
          </a:r>
        </a:p>
      </cdr:txBody>
    </cdr:sp>
  </cdr:relSizeAnchor>
  <cdr:relSizeAnchor xmlns:cdr="http://schemas.openxmlformats.org/drawingml/2006/chartDrawing">
    <cdr:from>
      <cdr:x>0.48519</cdr:x>
      <cdr:y>0.39767</cdr:y>
    </cdr:from>
    <cdr:to>
      <cdr:x>0.85978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EF0628D-0573-7D6D-A9C5-8736F8DED496}"/>
            </a:ext>
          </a:extLst>
        </cdr:cNvPr>
        <cdr:cNvSpPr txBox="1"/>
      </cdr:nvSpPr>
      <cdr:spPr>
        <a:xfrm xmlns:a="http://schemas.openxmlformats.org/drawingml/2006/main">
          <a:off x="3654836" y="2094927"/>
          <a:ext cx="2821687" cy="539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 25-54</a:t>
          </a:r>
        </a:p>
      </cdr:txBody>
    </cdr:sp>
  </cdr:relSizeAnchor>
  <cdr:relSizeAnchor xmlns:cdr="http://schemas.openxmlformats.org/drawingml/2006/chartDrawing">
    <cdr:from>
      <cdr:x>0.37221</cdr:x>
      <cdr:y>0.59723</cdr:y>
    </cdr:from>
    <cdr:to>
      <cdr:x>0.7468</cdr:x>
      <cdr:y>0.69956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6FD5806-199A-24B5-F65D-3C2F09621D85}"/>
            </a:ext>
          </a:extLst>
        </cdr:cNvPr>
        <cdr:cNvSpPr txBox="1"/>
      </cdr:nvSpPr>
      <cdr:spPr>
        <a:xfrm xmlns:a="http://schemas.openxmlformats.org/drawingml/2006/main">
          <a:off x="2803776" y="3146222"/>
          <a:ext cx="2821688" cy="53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AF6D0D"/>
              </a:solidFill>
              <a:latin typeface="Arial" panose="020B0604020202020204" pitchFamily="34" charset="0"/>
              <a:cs typeface="Arial" panose="020B0604020202020204" pitchFamily="34" charset="0"/>
            </a:rPr>
            <a:t>Females 25-54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74C386-AAC3-44AB-B659-4A49BC6CA6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9D796-8DA7-424E-BDD0-1DCCBDDEC5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34921A-C91D-4A2E-A579-D3ED93224E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33AAA-13A3-43AC-B90D-38A1BF8F18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B9EAE-17F7-49E2-BB21-885DD08EAE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5C7BA-7B14-4E9E-BD22-79412D01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8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EDB4BE-0D8F-4A13-BE77-185B657E00F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21FE75-4A0B-4DE9-B8B9-12CED4F9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7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4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True or false: Nobody wants to work anymore
https://www.polleverywhere.com/multiple_choice_polls/o7izszV0wX8tMNSMzeTkj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1C98B-B7EF-073C-A011-C3193466FAD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8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OUTLOOK: What is your outlook for the next 6 months?
https://www.polleverywhere.com/multiple_choice_polls/YIzYtlrRTIIt8jXE67Yy1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40601-E70F-13EF-64BE-6E1E9CF1D44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RECENT BUSINESS: For this time of year, how would you describe recent revenue trends and general business activity at your company?
https://www.polleverywhere.com/multiple_choice_polls/c8nuW9zdZfb4etzjWcbhz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27CB3-619D-A405-7548-C74B81C457E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WORD CLOUD: In 1-3 words, what is the biggest challenge for your company? For more than 1 word, use hyphens (I-don't-know); multiple responses OK
https://www.polleverywhere.com/free_text_polls/PCkBWogklFaE8Nj6Dt1mg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5DAFB-8E80-F1AE-7D04-3EE57BBDA75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3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LABOR: What BEST describes current hiring demand at your company?
https://www.polleverywhere.com/multiple_choice_polls/TgJ91tDDak9FAETpg25Fq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6A024-1A68-0B2E-B25A-BEA89C872ED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does your company's current need for workers compare with labor needs at this time last year?
https://www.polleverywhere.com/multiple_choice_polls/OSWE0Ox2ekstS4yltq99k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67BCB-6490-1A17-75E2-B5E50359B0F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LABOR AVAILABILITY: If hiring, how would you describe your company's ability to find labor?
https://www.polleverywhere.com/multiple_choice_polls/1SX3SkZPcmB0cLwnySyCg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5F491-D525-489F-C925-100842E5D7D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Compared with this time last year, is labor availability getting better or worse?
https://www.polleverywhere.com/multiple_choice_polls/4XWPnrawHU88nEN6ynWtS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BEB3D-8898-519F-7492-915ACE88C23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  <a:p>
            <a:pPr lvl="0"/>
            <a:r>
              <a:rPr lang="en-US" dirty="0"/>
              <a:t>Sixth item</a:t>
            </a:r>
          </a:p>
          <a:p>
            <a:pPr lvl="0"/>
            <a:r>
              <a:rPr lang="en-US" dirty="0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19532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10515600" cy="4704921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347472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900"/>
            </a:lvl2pPr>
            <a:lvl3pPr marL="694944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700"/>
            </a:lvl3pPr>
            <a:lvl4pPr marL="1042416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1389888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3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*Use for bullets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27207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855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339596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75673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le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12026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72948" cy="68579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06043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fi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" y="0"/>
            <a:ext cx="12192404" cy="68689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42140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ui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17B12-68EE-A64E-89B9-C11C7CA94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57417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hay ba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02614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CA06B-21FF-8C40-BCFB-72158A3D0330}"/>
              </a:ext>
            </a:extLst>
          </p:cNvPr>
          <p:cNvSpPr/>
          <p:nvPr userDrawn="1"/>
        </p:nvSpPr>
        <p:spPr>
          <a:xfrm>
            <a:off x="-137401" y="0"/>
            <a:ext cx="12385156" cy="6864401"/>
          </a:xfrm>
          <a:prstGeom prst="rect">
            <a:avLst/>
          </a:prstGeom>
          <a:solidFill>
            <a:srgbClr val="003A5D"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37678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90277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800100" indent="-342900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>
              <a:lnSpc>
                <a:spcPts val="3000"/>
              </a:lnSpc>
              <a:spcBef>
                <a:spcPts val="500"/>
              </a:spcBef>
              <a:defRPr sz="1900"/>
            </a:lvl3pPr>
            <a:lvl4pPr>
              <a:lnSpc>
                <a:spcPts val="3000"/>
              </a:lnSpc>
              <a:spcBef>
                <a:spcPts val="500"/>
              </a:spcBef>
              <a:defRPr sz="1600"/>
            </a:lvl4pPr>
            <a:lvl5pPr marL="2171700" indent="-342900">
              <a:lnSpc>
                <a:spcPts val="3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lvl="0"/>
            <a:r>
              <a:rPr lang="en-US" dirty="0"/>
              <a:t>Supporting details – ONE COLUMN (100 words max)</a:t>
            </a:r>
          </a:p>
          <a:p>
            <a:pPr lvl="0"/>
            <a:r>
              <a:rPr lang="en-US" dirty="0"/>
              <a:t>*Use for bullets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287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827029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68772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adlan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2000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76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1999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556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799185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beargra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29034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eargra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294210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or quote - beargra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640167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  <a:p>
            <a:pPr lvl="0"/>
            <a:r>
              <a:rPr lang="en-US" dirty="0"/>
              <a:t>Sixth item</a:t>
            </a:r>
          </a:p>
          <a:p>
            <a:pPr lvl="0"/>
            <a:r>
              <a:rPr lang="en-US" dirty="0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5399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Supporting details – TWO COLUMNS (100 words max)</a:t>
            </a:r>
          </a:p>
          <a:p>
            <a:pPr lvl="0"/>
            <a:r>
              <a:rPr lang="en-US" dirty="0"/>
              <a:t>*Use for text-heavy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56352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2139239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4"/>
            <a:ext cx="10515600" cy="46909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57934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75557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23345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582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Picture/table/chart/media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65560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440590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5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03158"/>
            <a:ext cx="5787189" cy="550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1612900"/>
            <a:ext cx="4610100" cy="4724526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203159"/>
            <a:ext cx="5967846" cy="5505460"/>
          </a:xfrm>
        </p:spPr>
        <p:txBody>
          <a:bodyPr rIns="4572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2pPr>
            <a:lvl3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3pPr>
            <a:lvl4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4pPr>
            <a:lvl5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OR 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8861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</p:spPr>
        <p:txBody>
          <a:bodyPr/>
          <a:lstStyle>
            <a:lvl1pPr>
              <a:defRPr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  <a:p>
            <a:pPr lvl="0"/>
            <a:r>
              <a:rPr lang="en-US" dirty="0"/>
              <a:t>(Please use the CHART MASTER for charts)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9242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201997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637696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697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4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481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Key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7275"/>
            <a:ext cx="10515600" cy="356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Supporting details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3" r:id="rId3"/>
    <p:sldLayoutId id="2147483664" r:id="rId4"/>
    <p:sldLayoutId id="2147483670" r:id="rId5"/>
    <p:sldLayoutId id="2147483673" r:id="rId6"/>
    <p:sldLayoutId id="2147483665" r:id="rId7"/>
    <p:sldLayoutId id="2147483719" r:id="rId8"/>
    <p:sldLayoutId id="2147483720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3A5D"/>
            </a:gs>
            <a:gs pos="100000">
              <a:srgbClr val="45C2B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18357" y="1623080"/>
            <a:ext cx="8494986" cy="347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6958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4" r:id="rId2"/>
    <p:sldLayoutId id="2147483679" r:id="rId3"/>
    <p:sldLayoutId id="2147483687" r:id="rId4"/>
    <p:sldLayoutId id="2147483688" r:id="rId5"/>
    <p:sldLayoutId id="2147483689" r:id="rId6"/>
    <p:sldLayoutId id="2147483690" r:id="rId7"/>
    <p:sldLayoutId id="2147483706" r:id="rId8"/>
    <p:sldLayoutId id="2147483708" r:id="rId9"/>
    <p:sldLayoutId id="2147483707" r:id="rId10"/>
    <p:sldLayoutId id="2147483709" r:id="rId11"/>
    <p:sldLayoutId id="2147483710" r:id="rId12"/>
    <p:sldLayoutId id="2147483700" r:id="rId13"/>
    <p:sldLayoutId id="2147483701" r:id="rId14"/>
    <p:sldLayoutId id="2147483702" r:id="rId15"/>
    <p:sldLayoutId id="2147483703" r:id="rId16"/>
    <p:sldLayoutId id="2147483718" r:id="rId17"/>
    <p:sldLayoutId id="2147483722" r:id="rId18"/>
    <p:sldLayoutId id="2147483725" r:id="rId19"/>
  </p:sldLayoutIdLst>
  <p:hf hdr="0" ftr="0" dt="0"/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4" r:id="rId3"/>
    <p:sldLayoutId id="2147483705" r:id="rId4"/>
    <p:sldLayoutId id="214748371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inneapolisfed.org/events/2024/regional-economic-conditions-general-busines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7739" y="596541"/>
            <a:ext cx="10304462" cy="191805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dirty="0"/>
              <a:t>Current economic conditions in Minnesota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2,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Ron Wirtz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9074" y="5885638"/>
            <a:ext cx="9423928" cy="375821"/>
          </a:xfrm>
        </p:spPr>
        <p:txBody>
          <a:bodyPr/>
          <a:lstStyle/>
          <a:p>
            <a:r>
              <a:rPr lang="en-US" dirty="0"/>
              <a:t>Regional Outreach Director</a:t>
            </a:r>
          </a:p>
        </p:txBody>
      </p:sp>
    </p:spTree>
    <p:extLst>
      <p:ext uri="{BB962C8B-B14F-4D97-AF65-F5344CB8AC3E}">
        <p14:creationId xmlns:p14="http://schemas.microsoft.com/office/powerpoint/2010/main" val="348263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E0EB1-8612-F88E-DDF0-5718009EB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Housing permit data – Ninth 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71768-EC49-4FF7-EBA6-51561D9C2D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355" y="938464"/>
            <a:ext cx="10991447" cy="825941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slide in single-family since peak, some evidence of possible bottom</a:t>
            </a:r>
          </a:p>
          <a:p>
            <a:pPr marL="342900" indent="-34290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dramatic fall-off for multi-family in 2023, evidence of continued slowness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70F9FE-EA8B-2BB0-7E19-5239C2ACF1B3}"/>
              </a:ext>
            </a:extLst>
          </p:cNvPr>
          <p:cNvCxnSpPr/>
          <p:nvPr/>
        </p:nvCxnSpPr>
        <p:spPr>
          <a:xfrm>
            <a:off x="6124876" y="1896177"/>
            <a:ext cx="0" cy="445649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3954E3-D3B5-F1D7-A8A6-B03DB06DE707}"/>
              </a:ext>
            </a:extLst>
          </p:cNvPr>
          <p:cNvSpPr txBox="1"/>
          <p:nvPr/>
        </p:nvSpPr>
        <p:spPr>
          <a:xfrm>
            <a:off x="5342715" y="6511642"/>
            <a:ext cx="428324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U.S. Census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F0A976-D3AC-B0F8-9212-54E5D0D18644}"/>
              </a:ext>
            </a:extLst>
          </p:cNvPr>
          <p:cNvGraphicFramePr>
            <a:graphicFrameLocks/>
          </p:cNvGraphicFramePr>
          <p:nvPr/>
        </p:nvGraphicFramePr>
        <p:xfrm>
          <a:off x="402355" y="1948277"/>
          <a:ext cx="5284068" cy="445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F5EE36-C702-04B9-1C2C-4824EEAF9B9F}"/>
              </a:ext>
            </a:extLst>
          </p:cNvPr>
          <p:cNvGraphicFramePr>
            <a:graphicFrameLocks/>
          </p:cNvGraphicFramePr>
          <p:nvPr/>
        </p:nvGraphicFramePr>
        <p:xfrm>
          <a:off x="6448426" y="1896177"/>
          <a:ext cx="5341219" cy="445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5308C6-C610-19A2-861B-EDDD5D0DEEE1}"/>
              </a:ext>
            </a:extLst>
          </p:cNvPr>
          <p:cNvSpPr txBox="1"/>
          <p:nvPr/>
        </p:nvSpPr>
        <p:spPr>
          <a:xfrm>
            <a:off x="904776" y="1923374"/>
            <a:ext cx="4562374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2000" b="1" dirty="0"/>
              <a:t>Single-family permits: Ninth District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400" b="0" dirty="0"/>
              <a:t>Year-to-date through November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BA78D-BDC1-0807-A2C3-B69DA22ED3FC}"/>
              </a:ext>
            </a:extLst>
          </p:cNvPr>
          <p:cNvSpPr txBox="1"/>
          <p:nvPr/>
        </p:nvSpPr>
        <p:spPr>
          <a:xfrm>
            <a:off x="76135" y="6510709"/>
            <a:ext cx="8945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Slide </a:t>
            </a:r>
            <a:fld id="{15FE2D3D-C7DF-4625-9989-272F67DD2BB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14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99D3E-B3D5-4583-9D0B-B76E16B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Residential Real estate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C5192-A9F3-4F84-95B1-412DC5DC7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4913" y="1212850"/>
            <a:ext cx="2743200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Single-family home sales slow; feeling for the bottom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Sales “growth” since September, but low bar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Dearth of homes-for-sale putting floor under prices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7C135-9E11-482B-4875-0BB0F29B6627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DA584-91C9-F9F8-A3EC-8A064DAA9DE0}"/>
              </a:ext>
            </a:extLst>
          </p:cNvPr>
          <p:cNvSpPr txBox="1"/>
          <p:nvPr/>
        </p:nvSpPr>
        <p:spPr>
          <a:xfrm>
            <a:off x="1073426" y="6433320"/>
            <a:ext cx="55162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Minnesota Realtors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882623"/>
              </p:ext>
            </p:extLst>
          </p:nvPr>
        </p:nvGraphicFramePr>
        <p:xfrm>
          <a:off x="745435" y="1143000"/>
          <a:ext cx="7176052" cy="511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28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77191-55F1-47A1-8A55-A97DC088D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8831" y="1325068"/>
            <a:ext cx="9763421" cy="42078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What are businesses saying?</a:t>
            </a:r>
          </a:p>
        </p:txBody>
      </p:sp>
    </p:spTree>
    <p:extLst>
      <p:ext uri="{BB962C8B-B14F-4D97-AF65-F5344CB8AC3E}">
        <p14:creationId xmlns:p14="http://schemas.microsoft.com/office/powerpoint/2010/main" val="6585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8270-2C4F-4DF7-BD1A-BD19325A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16" y="758474"/>
            <a:ext cx="6449545" cy="53051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Minneapolis fed surveys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6CA1-4243-4589-80C8-D43327AB5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8971" y="1817117"/>
            <a:ext cx="3961285" cy="34432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General Business Survey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Still in the field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FREE webinar releasing results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February 23, 9am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Register at: </a:t>
            </a:r>
            <a:r>
              <a:rPr lang="en-US" sz="2000" b="1" dirty="0">
                <a:solidFill>
                  <a:schemeClr val="accent1"/>
                </a:solidFill>
                <a:hlinkClick r:id="rId2"/>
              </a:rPr>
              <a:t>www.minneapolisfed.org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FCBD-ADF5-741C-53F6-91912F06E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741" y="1817117"/>
            <a:ext cx="4314392" cy="37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66230" y="1464115"/>
            <a:ext cx="10471392" cy="3624636"/>
          </a:xfrm>
        </p:spPr>
        <p:txBody>
          <a:bodyPr/>
          <a:lstStyle/>
          <a:p>
            <a:r>
              <a:rPr lang="en-US" dirty="0"/>
              <a:t>What about among your business contacts?</a:t>
            </a:r>
          </a:p>
          <a:p>
            <a:r>
              <a:rPr lang="en-US" dirty="0">
                <a:solidFill>
                  <a:srgbClr val="FFFF00"/>
                </a:solidFill>
              </a:rPr>
              <a:t>Survey time!</a:t>
            </a:r>
          </a:p>
        </p:txBody>
      </p:sp>
    </p:spTree>
    <p:extLst>
      <p:ext uri="{BB962C8B-B14F-4D97-AF65-F5344CB8AC3E}">
        <p14:creationId xmlns:p14="http://schemas.microsoft.com/office/powerpoint/2010/main" val="385141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02511-0C87-181E-A810-8F4F32840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DF75D-660D-7859-73A4-D24E221828A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4641" y="1230165"/>
            <a:ext cx="10970357" cy="43976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Challenges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00"/>
                </a:solidFill>
              </a:rPr>
              <a:t>What’s your biggest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00"/>
                </a:solidFill>
              </a:rPr>
              <a:t>business </a:t>
            </a:r>
            <a:r>
              <a:rPr lang="en-US" dirty="0" err="1">
                <a:solidFill>
                  <a:srgbClr val="FFFF00"/>
                </a:solidFill>
              </a:rPr>
              <a:t>challEnge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81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6FA9C-2BE3-F2F4-C6C4-A7C0A83D7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07187-B8ED-9518-53F9-1402A6CEED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4641" y="1230165"/>
            <a:ext cx="10970357" cy="43976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A deeper look at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</a:rPr>
              <a:t>inflation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FD029AB-7B9C-344A-C8B6-9E52A5BAEDC8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2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B636E-296E-44E0-B282-FEFA77E9D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Inflation – two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DF8F5-22EC-46EA-8239-7629811EB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26934" y="897316"/>
            <a:ext cx="2777485" cy="506336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Price Index (CPI)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Consumption Expenditure (PCE)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trend improving, but work left to get to Fed’s 2% target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DE9DF-7C51-455B-8C66-6E62C2782099}"/>
              </a:ext>
            </a:extLst>
          </p:cNvPr>
          <p:cNvSpPr txBox="1"/>
          <p:nvPr/>
        </p:nvSpPr>
        <p:spPr>
          <a:xfrm>
            <a:off x="838200" y="6192078"/>
            <a:ext cx="3422374" cy="43678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Bureau of Economic Analysis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9F431C-0056-3492-5D29-616DBBCA1E2D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AFB9D0-60B6-587E-E5FB-91179EE28003}"/>
              </a:ext>
            </a:extLst>
          </p:cNvPr>
          <p:cNvCxnSpPr/>
          <p:nvPr/>
        </p:nvCxnSpPr>
        <p:spPr>
          <a:xfrm>
            <a:off x="8726668" y="1649893"/>
            <a:ext cx="0" cy="355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26673"/>
              </p:ext>
            </p:extLst>
          </p:nvPr>
        </p:nvGraphicFramePr>
        <p:xfrm>
          <a:off x="207939" y="1013128"/>
          <a:ext cx="8299062" cy="517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43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4508" y="1494107"/>
            <a:ext cx="6449291" cy="44395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views expressed here are the presenter's and not necessarily those of the Federal Reserve Bank of Minneapolis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145102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BEBB-17D3-4DFE-8E6A-4B635852A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Inflation: Not all goods &amp; services created equal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401F4-2783-4FBB-A29A-C84672C5267C}"/>
              </a:ext>
            </a:extLst>
          </p:cNvPr>
          <p:cNvSpPr txBox="1"/>
          <p:nvPr/>
        </p:nvSpPr>
        <p:spPr>
          <a:xfrm>
            <a:off x="838200" y="6192078"/>
            <a:ext cx="3422374" cy="43678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Bureau of Economic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400B5-1D5D-4B54-BFCF-29356A39E23F}"/>
              </a:ext>
            </a:extLst>
          </p:cNvPr>
          <p:cNvSpPr txBox="1"/>
          <p:nvPr/>
        </p:nvSpPr>
        <p:spPr>
          <a:xfrm>
            <a:off x="318053" y="2120949"/>
            <a:ext cx="3072420" cy="26161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for goods:   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Durables showing continued stubbornness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for services: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Moderate, and stable, but growing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75A1EE3-6916-779D-2299-DE6AF645D44A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351033"/>
              </p:ext>
            </p:extLst>
          </p:nvPr>
        </p:nvGraphicFramePr>
        <p:xfrm>
          <a:off x="3921303" y="801644"/>
          <a:ext cx="8270697" cy="547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81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530" y="1424358"/>
            <a:ext cx="11111947" cy="3624636"/>
          </a:xfrm>
        </p:spPr>
        <p:txBody>
          <a:bodyPr/>
          <a:lstStyle/>
          <a:p>
            <a:r>
              <a:rPr lang="en-US" dirty="0"/>
              <a:t>Employment &amp; labor markets</a:t>
            </a:r>
          </a:p>
          <a:p>
            <a:r>
              <a:rPr lang="en-US" dirty="0">
                <a:solidFill>
                  <a:srgbClr val="FFFF00"/>
                </a:solidFill>
              </a:rPr>
              <a:t>First, Big picture</a:t>
            </a:r>
          </a:p>
        </p:txBody>
      </p:sp>
    </p:spTree>
    <p:extLst>
      <p:ext uri="{BB962C8B-B14F-4D97-AF65-F5344CB8AC3E}">
        <p14:creationId xmlns:p14="http://schemas.microsoft.com/office/powerpoint/2010/main" val="247394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0853-CD8E-419C-87E1-599B54D14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Total 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38C9F-FD32-4D5A-B6FA-37B2712E80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2486" y="1039596"/>
            <a:ext cx="2969232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job growth holding up surprisingly well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MN also growing, but much flatter; similar to pre-pandemic trend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Stay tuned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E54B0B2-6A28-4EC2-BC4D-F5E33D900BFC}"/>
              </a:ext>
            </a:extLst>
          </p:cNvPr>
          <p:cNvSpPr txBox="1"/>
          <p:nvPr/>
        </p:nvSpPr>
        <p:spPr>
          <a:xfrm>
            <a:off x="411892" y="6401242"/>
            <a:ext cx="3798244" cy="3475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Source: Bureau of Labor Statistics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929C7-E57A-B60F-0CF7-74663764DF01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/>
        </p:nvGraphicFramePr>
        <p:xfrm>
          <a:off x="636104" y="1039596"/>
          <a:ext cx="7624318" cy="510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812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0265" y="1424358"/>
            <a:ext cx="8812657" cy="3624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200"/>
              </a:spcBef>
              <a:spcAft>
                <a:spcPts val="4200"/>
              </a:spcAft>
            </a:pPr>
            <a:r>
              <a:rPr lang="en-US" dirty="0"/>
              <a:t>Now let’s </a:t>
            </a:r>
            <a:r>
              <a:rPr lang="en-US" dirty="0">
                <a:solidFill>
                  <a:srgbClr val="FFFF00"/>
                </a:solidFill>
              </a:rPr>
              <a:t>Peel the onion </a:t>
            </a:r>
            <a:r>
              <a:rPr lang="en-US" dirty="0"/>
              <a:t>of employment and labor markets</a:t>
            </a:r>
          </a:p>
        </p:txBody>
      </p:sp>
    </p:spTree>
    <p:extLst>
      <p:ext uri="{BB962C8B-B14F-4D97-AF65-F5344CB8AC3E}">
        <p14:creationId xmlns:p14="http://schemas.microsoft.com/office/powerpoint/2010/main" val="26858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70D03-13F4-EBDE-3820-939E5EDAF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7E473-FFFE-4C08-EA2A-72B22D02EB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79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ECB74-DDBA-B3CB-40C1-1017127F2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30AC4-29EF-86B3-F761-6111D1EADC1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5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BE2C0A-3B0C-443F-BFD7-0EAEC0803A49}"/>
              </a:ext>
            </a:extLst>
          </p:cNvPr>
          <p:cNvSpPr txBox="1"/>
          <p:nvPr/>
        </p:nvSpPr>
        <p:spPr>
          <a:xfrm>
            <a:off x="8844586" y="1935503"/>
            <a:ext cx="2980969" cy="33547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job openings strong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downtrend in 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Plateau in 2023, but comfortably above pre-pandemic levels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6198F1E-315B-4B6F-BF05-43A911D4C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152" y="250689"/>
            <a:ext cx="11637696" cy="490882"/>
          </a:xfrm>
        </p:spPr>
        <p:txBody>
          <a:bodyPr/>
          <a:lstStyle/>
          <a:p>
            <a:r>
              <a:rPr lang="en-US" b="1" dirty="0"/>
              <a:t>Hiring demand: still strong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46DC7-281F-467B-9BC9-6815075DAE86}"/>
              </a:ext>
            </a:extLst>
          </p:cNvPr>
          <p:cNvSpPr txBox="1"/>
          <p:nvPr/>
        </p:nvSpPr>
        <p:spPr>
          <a:xfrm>
            <a:off x="476778" y="6330312"/>
            <a:ext cx="640926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Job Openings and Labor Turnover Survey, Bureau of Labor Statistics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38508-AAFC-B697-5FDD-21E550292C0A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2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09296"/>
              </p:ext>
            </p:extLst>
          </p:nvPr>
        </p:nvGraphicFramePr>
        <p:xfrm>
          <a:off x="636104" y="1234022"/>
          <a:ext cx="7737334" cy="473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0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AAABA-B82E-25A9-BAA5-33A1EC82A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1D810-E6FC-151E-D14B-69BA1FEC35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CAC8B-9F5E-9E9E-43BE-6160317CA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163EC-EA9E-3AD0-4F54-DA9778A936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0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BA17-22A3-13EC-4D62-9A9010D9D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minnesota</a:t>
            </a:r>
            <a:r>
              <a:rPr lang="en-US" b="1" dirty="0"/>
              <a:t> labor markets (all jobs)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200-000004000000}"/>
              </a:ext>
            </a:extLst>
          </p:cNvPr>
          <p:cNvGraphicFramePr>
            <a:graphicFrameLocks/>
          </p:cNvGraphicFramePr>
          <p:nvPr/>
        </p:nvGraphicFramePr>
        <p:xfrm>
          <a:off x="346509" y="1135781"/>
          <a:ext cx="7353701" cy="524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4EBFDF-8FBB-7A1F-34D6-ECA548057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1934" y="747906"/>
            <a:ext cx="4172126" cy="53621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openings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Hiring demand softened, still strong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Hires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Much flatter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quits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Stabilizing, but at higher levels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Layoffs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Generally in check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Stabilizing, but still lots of job vacancies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Missed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41778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504" y="309139"/>
            <a:ext cx="3903132" cy="692707"/>
          </a:xfrm>
        </p:spPr>
        <p:txBody>
          <a:bodyPr/>
          <a:lstStyle/>
          <a:p>
            <a:r>
              <a:rPr lang="en-US" sz="2800" dirty="0"/>
              <a:t>Today’s talk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3112" y="1242391"/>
            <a:ext cx="7743053" cy="47727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of the economy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growth healthy; Minnesota positive, slower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&amp; real estate (esp. residential) hit hard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lots (and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challenges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Inflation, interest rates, wages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Labor! Labor! Labor!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demand &amp; job growth slower, but steady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challenges remain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Forecast: Slower,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survey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Help inform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other on how this group views the economy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data, but fast-moving; will share PPT</a:t>
            </a:r>
          </a:p>
        </p:txBody>
      </p:sp>
    </p:spTree>
    <p:extLst>
      <p:ext uri="{BB962C8B-B14F-4D97-AF65-F5344CB8AC3E}">
        <p14:creationId xmlns:p14="http://schemas.microsoft.com/office/powerpoint/2010/main" val="33818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08AB2-767B-EA1D-D4AC-B0E35FDBD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048" y="1842385"/>
            <a:ext cx="10465903" cy="29121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why is labor force important to economic growth?</a:t>
            </a:r>
          </a:p>
        </p:txBody>
      </p:sp>
    </p:spTree>
    <p:extLst>
      <p:ext uri="{BB962C8B-B14F-4D97-AF65-F5344CB8AC3E}">
        <p14:creationId xmlns:p14="http://schemas.microsoft.com/office/powerpoint/2010/main" val="3823489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2915-01CC-0E55-FB55-5870D02F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12" y="1237623"/>
            <a:ext cx="6449545" cy="1066633"/>
          </a:xfrm>
        </p:spPr>
        <p:txBody>
          <a:bodyPr/>
          <a:lstStyle/>
          <a:p>
            <a:r>
              <a:rPr lang="en-US" sz="3200" dirty="0"/>
              <a:t>Economic growth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1A933-06DB-0B01-3704-99D26420C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988" y="1895034"/>
            <a:ext cx="7166811" cy="35432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Only a few basic ways to grow a business (and by extension, a state or national economy)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 productivity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3994D-EE3D-F082-990C-1901B78689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 labor PRODUCTIVITY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A826A-3ACD-D3A1-0FF2-80A442B14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065" y="1383203"/>
            <a:ext cx="2920272" cy="4306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last 2 decades, annual productivity above 2%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only during or following recessions &amp; pandemics!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productivity burst around the corner?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last decade+ suggests “no”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6DFDB-8291-EF7A-14D5-6F1B4F5182CA}"/>
              </a:ext>
            </a:extLst>
          </p:cNvPr>
          <p:cNvSpPr txBox="1"/>
          <p:nvPr/>
        </p:nvSpPr>
        <p:spPr>
          <a:xfrm>
            <a:off x="690880" y="6299200"/>
            <a:ext cx="633984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Bureau of Labor Statistics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15FD3D-EE07-EC1D-B908-FD3096F86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079528"/>
              </p:ext>
            </p:extLst>
          </p:nvPr>
        </p:nvGraphicFramePr>
        <p:xfrm>
          <a:off x="4084983" y="864705"/>
          <a:ext cx="6817622" cy="524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1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2915-01CC-0E55-FB55-5870D02F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821" y="695679"/>
            <a:ext cx="6449545" cy="1066633"/>
          </a:xfrm>
        </p:spPr>
        <p:txBody>
          <a:bodyPr/>
          <a:lstStyle/>
          <a:p>
            <a:r>
              <a:rPr lang="en-US" dirty="0"/>
              <a:t>Economic growth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1A933-06DB-0B01-3704-99D26420C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988" y="1895034"/>
            <a:ext cx="7166811" cy="35432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Only a few basic ways to grow a business (and by extension, a national economy)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 productivity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workers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“Create” more workers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natural increase 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Get more people to work, &amp; work more</a:t>
            </a:r>
          </a:p>
        </p:txBody>
      </p:sp>
    </p:spTree>
    <p:extLst>
      <p:ext uri="{BB962C8B-B14F-4D97-AF65-F5344CB8AC3E}">
        <p14:creationId xmlns:p14="http://schemas.microsoft.com/office/powerpoint/2010/main" val="4055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7BEF6-3624-466C-B28B-02507892C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labor force growth slowing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4CD92-1AC2-4DC1-871B-AC54921B22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1852" y="528403"/>
            <a:ext cx="4031974" cy="53585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0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Labor force: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Those 16-and-over </a:t>
            </a: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employed or unemployed and looking (counted only once regardless of jobs held)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Labor force growth rate has slowed dramatically since 2000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Slowing population growth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Lower labor force participation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BF736-D339-4C21-98D1-60DDFEC8F9AD}"/>
              </a:ext>
            </a:extLst>
          </p:cNvPr>
          <p:cNvSpPr txBox="1"/>
          <p:nvPr/>
        </p:nvSpPr>
        <p:spPr>
          <a:xfrm>
            <a:off x="526775" y="6205706"/>
            <a:ext cx="715617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37E1B-B141-4EB7-97BB-DC300B77695B}"/>
              </a:ext>
            </a:extLst>
          </p:cNvPr>
          <p:cNvSpPr txBox="1"/>
          <p:nvPr/>
        </p:nvSpPr>
        <p:spPr>
          <a:xfrm>
            <a:off x="607943" y="6356865"/>
            <a:ext cx="46101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Bureau of Labor Statistics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2311F-6BE2-2362-9D00-EE3C5F0D7116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47989"/>
              </p:ext>
            </p:extLst>
          </p:nvPr>
        </p:nvGraphicFramePr>
        <p:xfrm>
          <a:off x="413405" y="1247942"/>
          <a:ext cx="6972300" cy="495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8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59CD3-282E-48FB-B8F2-D5C3A45EC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Population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96C2C-1760-4B8D-B08D-B54C7C9A2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80513" y="528403"/>
            <a:ext cx="4101912" cy="55590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population growth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aver.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30-40k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 growth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to 2023: </a:t>
            </a:r>
            <a:r>
              <a:rPr lang="en-US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20k total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#1: Declining fertility</a:t>
            </a:r>
          </a:p>
          <a:p>
            <a:pPr marL="347663" lvl="1" indent="-231775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231775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231775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231775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569913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#2: Lower net migration</a:t>
            </a:r>
          </a:p>
          <a:p>
            <a:pPr marL="347663" lvl="1" indent="-231775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69913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99345A8-FB69-39BF-1F61-98CB8678E07A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4F1531-DDF8-63EF-6F22-11C7531E0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943131"/>
              </p:ext>
            </p:extLst>
          </p:nvPr>
        </p:nvGraphicFramePr>
        <p:xfrm>
          <a:off x="8204389" y="2745836"/>
          <a:ext cx="2663221" cy="185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849572"/>
              </p:ext>
            </p:extLst>
          </p:nvPr>
        </p:nvGraphicFramePr>
        <p:xfrm>
          <a:off x="207940" y="1063487"/>
          <a:ext cx="6918417" cy="53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8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9FD44-4FED-306D-C955-8CA0D6C26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/>
              <a:t>Components of population change</a:t>
            </a:r>
          </a:p>
          <a:p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8D852-20A0-CACA-750D-245E2A0EA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5181" y="636105"/>
            <a:ext cx="3018964" cy="36079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natural increase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Average from 2010-2019 cut in half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migration: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positive to negative, and now positive again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015F92E-1127-2336-4FD2-785096BBBA42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A051B-42C6-4A3D-A5D3-0037F25BC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974119"/>
              </p:ext>
            </p:extLst>
          </p:nvPr>
        </p:nvGraphicFramePr>
        <p:xfrm>
          <a:off x="557626" y="994533"/>
          <a:ext cx="7701791" cy="539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30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9FD44-4FED-306D-C955-8CA0D6C26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/>
              <a:t>Components of population change</a:t>
            </a:r>
          </a:p>
          <a:p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8D852-20A0-CACA-750D-245E2A0EA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5181" y="1500810"/>
            <a:ext cx="3018964" cy="36079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natural increase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Average from 2010-2019 cut in half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migration: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positive to negative, and now positive again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migration: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silver lining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migration: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slightly negative to deeply negative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015F92E-1127-2336-4FD2-785096BBBA42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A051B-42C6-4A3D-A5D3-0037F25BC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471911"/>
              </p:ext>
            </p:extLst>
          </p:nvPr>
        </p:nvGraphicFramePr>
        <p:xfrm>
          <a:off x="566015" y="976278"/>
          <a:ext cx="7701791" cy="539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981A7-6964-1D12-EA84-A5B92451F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employment growth, by race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095A5-1E8F-4F6C-B496-8EB7FC3D6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04" y="1612900"/>
            <a:ext cx="2809104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(realistic) strategy for Minnesota’s labor force to grow faster than current trend: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way to attract more black and brown workers; domestic &amp; international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375224-78B7-CF51-A179-A0878066E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960420"/>
              </p:ext>
            </p:extLst>
          </p:nvPr>
        </p:nvGraphicFramePr>
        <p:xfrm>
          <a:off x="3543300" y="1113021"/>
          <a:ext cx="6117535" cy="463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66BFD6-95FE-4395-E47C-B17335050F13}"/>
              </a:ext>
            </a:extLst>
          </p:cNvPr>
          <p:cNvSpPr txBox="1"/>
          <p:nvPr/>
        </p:nvSpPr>
        <p:spPr>
          <a:xfrm>
            <a:off x="9660835" y="2536388"/>
            <a:ext cx="221225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growth</a:t>
            </a:r>
          </a:p>
          <a:p>
            <a:pPr algn="ctr"/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to 2023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DA88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workers: 214,000 (&gt; 100%)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workers: 57,000 (&lt; 3%)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E9566-D752-4F72-9A64-400BA36B98D0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84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1919-9849-064B-BEA3-3261B181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379" y="506896"/>
            <a:ext cx="7012509" cy="636106"/>
          </a:xfrm>
        </p:spPr>
        <p:txBody>
          <a:bodyPr/>
          <a:lstStyle/>
          <a:p>
            <a:r>
              <a:rPr lang="en-US" dirty="0"/>
              <a:t>A word about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78D7C-3831-9EDC-A0E1-6AEAE182D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0332" y="1143002"/>
            <a:ext cx="7775712" cy="48105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Lots of debate about immigration; border security and immigration policy are related-but-different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Asylum seekers &amp; refugees different than temp work visas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million temporary work visas in 2022; almost 300,000 for ag-related fields alone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1.3 million asylum seekers await processing; must wait 6 months (often longer) to apply for work visa; many end up with temp work visas; only 36,000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granted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asylum in 2022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Immigration’s impact on US economy = math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or discourage =  related impact on labor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whatever side you’re on, and its impact</a:t>
            </a:r>
          </a:p>
        </p:txBody>
      </p:sp>
    </p:spTree>
    <p:extLst>
      <p:ext uri="{BB962C8B-B14F-4D97-AF65-F5344CB8AC3E}">
        <p14:creationId xmlns:p14="http://schemas.microsoft.com/office/powerpoint/2010/main" val="22079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962" y="480273"/>
            <a:ext cx="6449545" cy="64199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for interactive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2968" y="1122271"/>
            <a:ext cx="7385539" cy="5114481"/>
          </a:xfrm>
        </p:spPr>
        <p:txBody>
          <a:bodyPr/>
          <a:lstStyle/>
          <a:p>
            <a:pPr marL="692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your peers view current economic conditions!</a:t>
            </a:r>
          </a:p>
          <a:p>
            <a:pPr marL="2349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Immediate, real-time results!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Get your phone</a:t>
            </a:r>
          </a:p>
          <a:p>
            <a:pPr marL="6921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Send text to 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22333</a:t>
            </a:r>
          </a:p>
          <a:p>
            <a:pPr marL="6921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Text the word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minneapolis</a:t>
            </a:r>
            <a:endParaRPr lang="en-US" sz="24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‘send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’; watch for message</a:t>
            </a:r>
          </a:p>
          <a:p>
            <a:pPr marL="6921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text mode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survey;            all responses to questions are via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8885B-E5F3-4FAA-BD52-CBC6878DE169}"/>
              </a:ext>
            </a:extLst>
          </p:cNvPr>
          <p:cNvSpPr txBox="1"/>
          <p:nvPr/>
        </p:nvSpPr>
        <p:spPr>
          <a:xfrm>
            <a:off x="703633" y="6493623"/>
            <a:ext cx="8945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fld id="{15FE2D3D-C7DF-4625-9989-272F67DD2BB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8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FF0F05-52F9-EFA4-3587-3EC72F4A1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513" y="1772810"/>
            <a:ext cx="9372757" cy="2912132"/>
          </a:xfrm>
        </p:spPr>
        <p:txBody>
          <a:bodyPr/>
          <a:lstStyle/>
          <a:p>
            <a:r>
              <a:rPr lang="en-US" dirty="0"/>
              <a:t>Labor force </a:t>
            </a:r>
            <a:r>
              <a:rPr lang="en-US" dirty="0">
                <a:solidFill>
                  <a:srgbClr val="FFFF00"/>
                </a:solidFill>
              </a:rPr>
              <a:t>participation</a:t>
            </a:r>
          </a:p>
          <a:p>
            <a:r>
              <a:rPr lang="en-US" dirty="0"/>
              <a:t>First, a quick quiz</a:t>
            </a:r>
          </a:p>
        </p:txBody>
      </p:sp>
    </p:spTree>
    <p:extLst>
      <p:ext uri="{BB962C8B-B14F-4D97-AF65-F5344CB8AC3E}">
        <p14:creationId xmlns:p14="http://schemas.microsoft.com/office/powerpoint/2010/main" val="1430925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6F9E5-79DB-405F-CFAD-51F142232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896F0-5001-478C-FFB9-4C87C66D01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2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CD152-306E-445D-84F2-8C87859D38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Labor force participation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E3926-CC37-4FF8-A8D5-1F8353A897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136" y="1315116"/>
            <a:ext cx="3530064" cy="47680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hidden problem: Labor force participation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LFP rates in decline since about 2000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Started to level out … then pandemic hit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MN &amp; (esp.) WI rates not rebounding like US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Much of long-term decline was predictable (aging Boomers); pandemic lag was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1ACAE-AA95-4E03-ACAC-A386D373D35E}"/>
              </a:ext>
            </a:extLst>
          </p:cNvPr>
          <p:cNvSpPr txBox="1"/>
          <p:nvPr/>
        </p:nvSpPr>
        <p:spPr>
          <a:xfrm>
            <a:off x="3992588" y="6436538"/>
            <a:ext cx="329004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Bureau of Labor Statistics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B9915A6-70B3-9AAE-36E8-FD147025F5A2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1E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095128"/>
              </p:ext>
            </p:extLst>
          </p:nvPr>
        </p:nvGraphicFramePr>
        <p:xfrm>
          <a:off x="4286456" y="930366"/>
          <a:ext cx="7281657" cy="499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888177-8D67-92D3-C50D-AE655A53C9A2}"/>
              </a:ext>
            </a:extLst>
          </p:cNvPr>
          <p:cNvSpPr txBox="1"/>
          <p:nvPr/>
        </p:nvSpPr>
        <p:spPr>
          <a:xfrm>
            <a:off x="9730408" y="1435166"/>
            <a:ext cx="231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LFPR definition =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those over 16, working, or looking for work </a:t>
            </a:r>
          </a:p>
        </p:txBody>
      </p:sp>
    </p:spTree>
    <p:extLst>
      <p:ext uri="{BB962C8B-B14F-4D97-AF65-F5344CB8AC3E}">
        <p14:creationId xmlns:p14="http://schemas.microsoft.com/office/powerpoint/2010/main" val="2443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FD90C-540D-A2A6-0757-0E47F6C2D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Core labor force participation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F8C84-E322-E5BC-2F04-23984C9DA8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855" y="1501361"/>
            <a:ext cx="2966328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45C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Prime-age males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 to pre-pandemic rates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45C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Prime-age females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higher than a decade ago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45C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to work anymore?!?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That’s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obvious from the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A9926-5789-C63E-455D-9419708F0D61}"/>
              </a:ext>
            </a:extLst>
          </p:cNvPr>
          <p:cNvSpPr txBox="1"/>
          <p:nvPr/>
        </p:nvSpPr>
        <p:spPr>
          <a:xfrm rot="16200000">
            <a:off x="3259244" y="2982183"/>
            <a:ext cx="126227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D16F913-D12E-4B6A-9AD4-EFE7847C1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170991"/>
              </p:ext>
            </p:extLst>
          </p:nvPr>
        </p:nvGraphicFramePr>
        <p:xfrm>
          <a:off x="3890379" y="887104"/>
          <a:ext cx="7532797" cy="526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6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A9D4-4775-0D76-234B-06F60BF8E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Labor force participation,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5E6C5-C0F1-9C47-1C08-88D990C76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33343" y="654574"/>
            <a:ext cx="3850717" cy="19788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case that nobody wants to work any more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older workers want to work less = BIG change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19997B-BC67-DFA5-918D-5A069B879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909438"/>
              </p:ext>
            </p:extLst>
          </p:nvPr>
        </p:nvGraphicFramePr>
        <p:xfrm>
          <a:off x="341778" y="1156757"/>
          <a:ext cx="6844211" cy="541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8406A6-747F-4287-87FB-0C5A83A7E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94419"/>
              </p:ext>
            </p:extLst>
          </p:nvPr>
        </p:nvGraphicFramePr>
        <p:xfrm>
          <a:off x="7412060" y="2897035"/>
          <a:ext cx="4572000" cy="315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2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6C85-1D81-47D8-AE05-B915A8F4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360" y="959935"/>
            <a:ext cx="7528084" cy="106663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Other factors for affecting labor force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D0702-A372-46F1-BA6F-EB66EB195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3202" y="1658820"/>
            <a:ext cx="7746189" cy="44543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Growing entrepreneurship &amp; gig work (we think); makes for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more bosses, fewer workers for hire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Unavailable and/or expensive child care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Elephant in the break room: </a:t>
            </a:r>
            <a:r>
              <a:rPr lang="en-US" sz="2400" b="1" dirty="0">
                <a:solidFill>
                  <a:schemeClr val="accent1"/>
                </a:solidFill>
              </a:rPr>
              <a:t>Government asst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one wants to work” = whisper-speak for “everyone is on government assistance”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Fact: Enrollment in most govt. asst. programs is flat/down over the last decade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EFFB684-A554-80CC-A75C-83146825BA1D}"/>
              </a:ext>
            </a:extLst>
          </p:cNvPr>
          <p:cNvSpPr txBox="1">
            <a:spLocks/>
          </p:cNvSpPr>
          <p:nvPr/>
        </p:nvSpPr>
        <p:spPr>
          <a:xfrm>
            <a:off x="400050" y="6562312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94E6D-D114-B100-270A-E81D81D8D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Government program enrollments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93EC4-5B03-58B9-1B70-FE43F4DF2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016" y="1236594"/>
            <a:ext cx="3011741" cy="4657310"/>
          </a:xfrm>
        </p:spPr>
        <p:txBody>
          <a:bodyPr/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public asst programs = LOWER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word about Medicaid: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82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60% of expenditures go for poor elderly &amp; disabled</a:t>
            </a:r>
          </a:p>
          <a:p>
            <a:pPr marL="168275" lvl="1" indent="-1682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70% of covered able-bodied adults on Medicaid work full-time</a:t>
            </a:r>
          </a:p>
          <a:p>
            <a:pPr marL="168275" lvl="1" indent="-1682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work at small firms &amp; industries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that do not offer health care</a:t>
            </a:r>
          </a:p>
          <a:p>
            <a:pPr marL="168275" lvl="1" indent="-1682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Many families face loss of healthcare by working, or working/earning more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CC5F8B-8854-3BA3-8C0A-CC127CBB7E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930742"/>
              </p:ext>
            </p:extLst>
          </p:nvPr>
        </p:nvGraphicFramePr>
        <p:xfrm>
          <a:off x="4137137" y="1003851"/>
          <a:ext cx="7597847" cy="522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4C9DE6-F675-A97A-2358-82EB298C734E}"/>
              </a:ext>
            </a:extLst>
          </p:cNvPr>
          <p:cNvSpPr txBox="1"/>
          <p:nvPr/>
        </p:nvSpPr>
        <p:spPr>
          <a:xfrm>
            <a:off x="207940" y="6488960"/>
            <a:ext cx="98298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Minnesota Dept. of Human Services; Social Security Administration, Department of Labor, US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0119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E70B-A2C5-DEFB-2A4C-CDC4A4A8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029" y="800371"/>
            <a:ext cx="6449545" cy="561779"/>
          </a:xfrm>
        </p:spPr>
        <p:txBody>
          <a:bodyPr/>
          <a:lstStyle/>
          <a:p>
            <a:r>
              <a:rPr lang="en-US" dirty="0">
                <a:solidFill>
                  <a:srgbClr val="45C2B1"/>
                </a:solidFill>
              </a:rPr>
              <a:t>So what’s your point, </a:t>
            </a:r>
            <a:r>
              <a:rPr lang="en-US" dirty="0" err="1">
                <a:solidFill>
                  <a:srgbClr val="45C2B1"/>
                </a:solidFill>
              </a:rPr>
              <a:t>ron</a:t>
            </a:r>
            <a:r>
              <a:rPr lang="en-US" dirty="0">
                <a:solidFill>
                  <a:srgbClr val="45C2B1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A930A-8A9B-7694-14AD-42F3746B8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7282" y="1541055"/>
            <a:ext cx="7973292" cy="4358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Myriad reasons why labor supply is constrained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Fundamentally there’s not enough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people growth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Never had to reach this far down into the labor barrel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From that base, can we: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Attract more workers?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Convince more people already here to work (more)?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Framing: Is this an obstacle or an opportunity?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problem-solve for everyone’s benefit?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likely most productive route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and workers already adjusting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but can we accelerate? What role government policy?</a:t>
            </a:r>
          </a:p>
        </p:txBody>
      </p:sp>
    </p:spTree>
    <p:extLst>
      <p:ext uri="{BB962C8B-B14F-4D97-AF65-F5344CB8AC3E}">
        <p14:creationId xmlns:p14="http://schemas.microsoft.com/office/powerpoint/2010/main" val="15211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4128" y="1517904"/>
            <a:ext cx="10570464" cy="36246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Before we go: outlook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FFFF00"/>
                </a:solidFill>
              </a:rPr>
              <a:t>Last survey question 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FFFF00"/>
                </a:solidFill>
              </a:rPr>
              <a:t>(I promise!)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C131FEC-4BA9-B431-0B99-5AC0623AF128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5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BA001-0751-5C94-C8CF-DEFEB17E1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52207-97C5-ADA2-32F7-D1665DB372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66230" y="1464115"/>
            <a:ext cx="10471392" cy="3624636"/>
          </a:xfrm>
        </p:spPr>
        <p:txBody>
          <a:bodyPr/>
          <a:lstStyle/>
          <a:p>
            <a:r>
              <a:rPr lang="en-US" dirty="0"/>
              <a:t>First, from 30,000 ft</a:t>
            </a:r>
          </a:p>
        </p:txBody>
      </p:sp>
    </p:spTree>
    <p:extLst>
      <p:ext uri="{BB962C8B-B14F-4D97-AF65-F5344CB8AC3E}">
        <p14:creationId xmlns:p14="http://schemas.microsoft.com/office/powerpoint/2010/main" val="1359832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AA7DA-5B98-F99D-BE33-47C81F01F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PRIvate</a:t>
            </a:r>
            <a:r>
              <a:rPr lang="en-US" b="1" dirty="0"/>
              <a:t> GDP forecasts: Blue Chip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62464-E8A2-A7ED-0908-F42E97B0B8F6}"/>
              </a:ext>
            </a:extLst>
          </p:cNvPr>
          <p:cNvSpPr txBox="1"/>
          <p:nvPr/>
        </p:nvSpPr>
        <p:spPr>
          <a:xfrm>
            <a:off x="690880" y="6299200"/>
            <a:ext cx="633984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Blue Chip Financial Forecasts®, CCH Incorporated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D963F3F-4341-E185-F1A6-1135A3DA14D8}"/>
              </a:ext>
            </a:extLst>
          </p:cNvPr>
          <p:cNvSpPr txBox="1"/>
          <p:nvPr/>
        </p:nvSpPr>
        <p:spPr>
          <a:xfrm>
            <a:off x="8040758" y="1549039"/>
            <a:ext cx="3756993" cy="40817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forecasts </a:t>
            </a:r>
            <a:r>
              <a:rPr lang="en-US" sz="2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forecast consensus    </a:t>
            </a:r>
            <a:r>
              <a:rPr lang="en-US" sz="2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October</a:t>
            </a: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3.5%; it turned out to be 4.9%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forecasts for Q4 ’23 and 2024 expect some slowing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hides a lot of variation among forecasts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405BF-7611-C9A0-536D-70FAF4F08A6B}"/>
              </a:ext>
            </a:extLst>
          </p:cNvPr>
          <p:cNvSpPr txBox="1"/>
          <p:nvPr/>
        </p:nvSpPr>
        <p:spPr>
          <a:xfrm>
            <a:off x="8040758" y="1022851"/>
            <a:ext cx="3954530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 one year apart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746CC5-F2E7-5A09-84EB-B48386A8385F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EF596C-A578-A319-CCFB-A8F07ECB199C}"/>
              </a:ext>
            </a:extLst>
          </p:cNvPr>
          <p:cNvGraphicFramePr>
            <a:graphicFrameLocks/>
          </p:cNvGraphicFramePr>
          <p:nvPr/>
        </p:nvGraphicFramePr>
        <p:xfrm>
          <a:off x="394249" y="1022851"/>
          <a:ext cx="6824698" cy="51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84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132A9-63B8-131F-FCDC-A11CF22C4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Future </a:t>
            </a:r>
            <a:r>
              <a:rPr lang="en-US" b="1" dirty="0" err="1"/>
              <a:t>Gdp</a:t>
            </a:r>
            <a:r>
              <a:rPr lang="en-US" b="1" dirty="0"/>
              <a:t>: private forecasters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648AD-17CF-4715-4C5D-C555445EB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762" y="1612900"/>
            <a:ext cx="2194559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tends to be agreed on, but 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degree of change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sees wide variation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4444A3E-2A3B-EE89-355A-9C28AF5CCB48}"/>
              </a:ext>
            </a:extLst>
          </p:cNvPr>
          <p:cNvGraphicFramePr>
            <a:graphicFrameLocks/>
          </p:cNvGraphicFramePr>
          <p:nvPr/>
        </p:nvGraphicFramePr>
        <p:xfrm>
          <a:off x="2995537" y="994234"/>
          <a:ext cx="8304522" cy="496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149236-B5DB-73AC-8416-9B751EA7D900}"/>
              </a:ext>
            </a:extLst>
          </p:cNvPr>
          <p:cNvSpPr txBox="1"/>
          <p:nvPr/>
        </p:nvSpPr>
        <p:spPr>
          <a:xfrm>
            <a:off x="1176913" y="6489317"/>
            <a:ext cx="633984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Blue Chip Financial Forecasts®, CCH Incorporated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D2D3A6-9C6C-71AB-0A20-F92F12AD3C00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32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79E-4E87-C21A-1AC0-EAF1131DA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Interest rate forecast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B707A-0C99-C725-56CD-9586174D5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130" y="1530198"/>
            <a:ext cx="2608519" cy="40126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line =  current/Jan. 2024 forecast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 line = January 2023 forecast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 credit vehicles expected to remain higher for longer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8E008-1057-E76D-D5ED-179F40F1E536}"/>
              </a:ext>
            </a:extLst>
          </p:cNvPr>
          <p:cNvSpPr txBox="1"/>
          <p:nvPr/>
        </p:nvSpPr>
        <p:spPr>
          <a:xfrm>
            <a:off x="690880" y="6299200"/>
            <a:ext cx="633984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Blue Chip Financial Forecasts®, CCH Incorporated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7945F-B657-8CAC-EAA0-E0F976EF7D65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CB7BD8-093B-F6F6-4B5E-30DB6AF91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764476"/>
              </p:ext>
            </p:extLst>
          </p:nvPr>
        </p:nvGraphicFramePr>
        <p:xfrm>
          <a:off x="3419061" y="920240"/>
          <a:ext cx="8772939" cy="5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232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1553B-D602-4E06-8211-55520D62D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 dirty="0"/>
              <a:t>Outlook for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11FF3-35D5-44A8-BB8B-A049C5436DAC}"/>
              </a:ext>
            </a:extLst>
          </p:cNvPr>
          <p:cNvSpPr txBox="1"/>
          <p:nvPr/>
        </p:nvSpPr>
        <p:spPr>
          <a:xfrm>
            <a:off x="690880" y="6299200"/>
            <a:ext cx="633984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Blue Chip Financial Forecasts®, CCH Incorporated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C6D34-6EBB-4C61-6B36-DCA15BCA47FD}"/>
              </a:ext>
            </a:extLst>
          </p:cNvPr>
          <p:cNvSpPr txBox="1"/>
          <p:nvPr/>
        </p:nvSpPr>
        <p:spPr>
          <a:xfrm>
            <a:off x="8498897" y="1520785"/>
            <a:ext cx="3021497" cy="38164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large GDP revisions, path of long-term inflation expectations by middle of 2024 mostly unchanged</a:t>
            </a:r>
          </a:p>
          <a:p>
            <a:endParaRPr lang="en-US" sz="2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agreement that overall inflation headed back to Fed’s 2% target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2DAB8AF-1B60-4969-A931-BE0DA2A09B3D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8989EE-2D6C-AE1C-2985-60DB89A65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695424"/>
              </p:ext>
            </p:extLst>
          </p:nvPr>
        </p:nvGraphicFramePr>
        <p:xfrm>
          <a:off x="547489" y="906923"/>
          <a:ext cx="7700210" cy="516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5031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19017"/>
            <a:ext cx="12192000" cy="56418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Thank you! Questions?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7030A0"/>
                </a:solidFill>
              </a:rPr>
              <a:t>Speech/webinar referrals welcome!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Twitter: @</a:t>
            </a:r>
            <a:r>
              <a:rPr lang="en-US" sz="2800" dirty="0" err="1"/>
              <a:t>RonWirtz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@</a:t>
            </a:r>
            <a:r>
              <a:rPr lang="en-US" sz="2800" dirty="0" err="1"/>
              <a:t>MinneapolisFed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Connect via LinkedIn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/>
              <a:t>Ron.wirtz@mpls.frb.org</a:t>
            </a:r>
          </a:p>
        </p:txBody>
      </p:sp>
    </p:spTree>
    <p:extLst>
      <p:ext uri="{BB962C8B-B14F-4D97-AF65-F5344CB8AC3E}">
        <p14:creationId xmlns:p14="http://schemas.microsoft.com/office/powerpoint/2010/main" val="84720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82C7B-E0CB-4F7C-8E38-CA251108B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Gross domestic product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EF4D2-B61E-4169-B3E8-704CF5E3B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068" y="1355909"/>
            <a:ext cx="4104861" cy="46370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Real GDP = total output, adjusted for inflation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Q4, 2023: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percent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b="1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four Qs: 3.1% growth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seeing same directional trend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lower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GDP getting revised higher and lower (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later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4A74DDD-E4CC-4DDF-AEA8-314FFCECFBC8}"/>
              </a:ext>
            </a:extLst>
          </p:cNvPr>
          <p:cNvSpPr txBox="1"/>
          <p:nvPr/>
        </p:nvSpPr>
        <p:spPr>
          <a:xfrm>
            <a:off x="680081" y="6375290"/>
            <a:ext cx="3798244" cy="3475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Source: Bureau of Economic Analysis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3F826-E7C6-AB1B-6C18-B450B68A7D9F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466865"/>
              </p:ext>
            </p:extLst>
          </p:nvPr>
        </p:nvGraphicFramePr>
        <p:xfrm>
          <a:off x="4787757" y="824935"/>
          <a:ext cx="6883686" cy="529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2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C7368-2C0A-9434-ADA0-0632C8CD6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Sectoral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4D818-B757-E8A9-E1B9-9E5E08EC5B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56983" y="773844"/>
            <a:ext cx="3011556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Growth in most sectors, even in some reportedly seeing some slowing (construction)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4F2D5D9-2D00-8D0A-A94B-BDBF0619A581}"/>
              </a:ext>
            </a:extLst>
          </p:cNvPr>
          <p:cNvSpPr txBox="1">
            <a:spLocks/>
          </p:cNvSpPr>
          <p:nvPr/>
        </p:nvSpPr>
        <p:spPr>
          <a:xfrm>
            <a:off x="0" y="6575038"/>
            <a:ext cx="636104" cy="295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FE33F-4300-4DE3-8B36-E10520739593}" type="slidenum">
              <a:rPr lang="en-US" sz="120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0431-312C-FF68-31B0-DDECCC8F9836}"/>
              </a:ext>
            </a:extLst>
          </p:cNvPr>
          <p:cNvSpPr txBox="1"/>
          <p:nvPr/>
        </p:nvSpPr>
        <p:spPr>
          <a:xfrm>
            <a:off x="8656983" y="5367131"/>
            <a:ext cx="301155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Census Bureau, Business and Industry database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22B9244-BC1E-BB1E-D1F3-37B970D6F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151799"/>
              </p:ext>
            </p:extLst>
          </p:nvPr>
        </p:nvGraphicFramePr>
        <p:xfrm>
          <a:off x="-427382" y="1103154"/>
          <a:ext cx="8686799" cy="547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55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F892-F22E-F04D-0125-FCE6716AA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Minnesota sales taxes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47482-9F33-5153-DFD2-D998E4040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346" y="1612900"/>
            <a:ext cx="2475515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Consumer-led recovery doesn’t show many signs of decline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&amp; Nov retail sales taxes 6-8% higher (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814706-7A38-4BF6-A324-D0FCF3F0C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71161"/>
              </p:ext>
            </p:extLst>
          </p:nvPr>
        </p:nvGraphicFramePr>
        <p:xfrm>
          <a:off x="3215810" y="873890"/>
          <a:ext cx="8976190" cy="529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79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C6047-3C90-44B9-93BE-13AC845D4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New construction starts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87F03-624F-4F5F-B1D0-B749A6A72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5360" y="1281997"/>
            <a:ext cx="3465095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value of construction starts,  year-to-date through November, compared with 2022: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Residential: -23%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Nonresidential: -2%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Nonbuilding: +11%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893B5-D60F-4B71-89E4-6D91277CC6D8}"/>
              </a:ext>
            </a:extLst>
          </p:cNvPr>
          <p:cNvSpPr txBox="1"/>
          <p:nvPr/>
        </p:nvSpPr>
        <p:spPr>
          <a:xfrm>
            <a:off x="5528849" y="6372209"/>
            <a:ext cx="514215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Source: Dodge Data &amp; Analytics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8E6DAB-EE99-4E18-A062-AEBA4006F0D6}"/>
              </a:ext>
            </a:extLst>
          </p:cNvPr>
          <p:cNvGraphicFramePr>
            <a:graphicFrameLocks/>
          </p:cNvGraphicFramePr>
          <p:nvPr/>
        </p:nvGraphicFramePr>
        <p:xfrm>
          <a:off x="207939" y="1113976"/>
          <a:ext cx="7732903" cy="525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C26008-C1FF-B4A8-084F-324E882E5B46}"/>
              </a:ext>
            </a:extLst>
          </p:cNvPr>
          <p:cNvSpPr txBox="1"/>
          <p:nvPr/>
        </p:nvSpPr>
        <p:spPr>
          <a:xfrm>
            <a:off x="76135" y="6510709"/>
            <a:ext cx="8945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Slide </a:t>
            </a:r>
            <a:fld id="{15FE2D3D-C7DF-4625-9989-272F67DD2BB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377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e76679b-8212-4c41-b85a-289c7340cb6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95a673-6607-4716-ad44-75470279d7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8481803-75ed-4433-9fcb-825c28b666a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426c822-e14d-46e1-97dd-74c804f0e05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051e257-e46c-46d9-9591-bdb14a8563d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0a278d8-4c13-437b-9e4a-036403dd05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705534-69a5-4e26-a64d-e43b733a0e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ed0a1df-c075-4b7c-b480-cabbabdfa151"/>
</p:tagLst>
</file>

<file path=ppt/theme/theme1.xml><?xml version="1.0" encoding="utf-8"?>
<a:theme xmlns:a="http://schemas.openxmlformats.org/drawingml/2006/main" name="MPLS-ppt-template-1019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LS-ppt-template-1019.potx" id="{9D0DA72D-9BC2-49BA-A765-8053486257BF}" vid="{BF6C55A9-D8A6-43DA-8B38-C3EC322DA716}"/>
    </a:ext>
  </a:extLst>
</a:theme>
</file>

<file path=ppt/theme/theme2.xml><?xml version="1.0" encoding="utf-8"?>
<a:theme xmlns:a="http://schemas.openxmlformats.org/drawingml/2006/main" name="Title, transition, and quote slides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DFE7E9A1-BCF8-42AC-B49B-5151E75B66CF}"/>
    </a:ext>
  </a:extLst>
</a:theme>
</file>

<file path=ppt/theme/theme3.xml><?xml version="1.0" encoding="utf-8"?>
<a:theme xmlns:a="http://schemas.openxmlformats.org/drawingml/2006/main" name="Charts and Tables">
  <a:themeElements>
    <a:clrScheme name="MPLS Charts">
      <a:dk1>
        <a:srgbClr val="595959"/>
      </a:dk1>
      <a:lt1>
        <a:sysClr val="window" lastClr="FFFFFF"/>
      </a:lt1>
      <a:dk2>
        <a:srgbClr val="45C2B1"/>
      </a:dk2>
      <a:lt2>
        <a:srgbClr val="EDEEEF"/>
      </a:lt2>
      <a:accent1>
        <a:srgbClr val="003A5D"/>
      </a:accent1>
      <a:accent2>
        <a:srgbClr val="D0AF21"/>
      </a:accent2>
      <a:accent3>
        <a:srgbClr val="238DC1"/>
      </a:accent3>
      <a:accent4>
        <a:srgbClr val="777777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194F449C-0078-4606-976A-495557FDD2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MPLS-ppt-template-1019</Template>
  <TotalTime>208946</TotalTime>
  <Words>2578</Words>
  <Application>Microsoft Office PowerPoint</Application>
  <PresentationFormat>Widescreen</PresentationFormat>
  <Paragraphs>371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</vt:lpstr>
      <vt:lpstr>Calibri</vt:lpstr>
      <vt:lpstr>Roboto</vt:lpstr>
      <vt:lpstr>Times</vt:lpstr>
      <vt:lpstr>Times New Roman</vt:lpstr>
      <vt:lpstr>MPLS-ppt-template-1019</vt:lpstr>
      <vt:lpstr>Title, transition, and quote slides</vt:lpstr>
      <vt:lpstr>Charts and Tables</vt:lpstr>
      <vt:lpstr>PowerPoint Presentation</vt:lpstr>
      <vt:lpstr>DISCLAIMER</vt:lpstr>
      <vt:lpstr>Today’s talk</vt:lpstr>
      <vt:lpstr>Login for interactive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Minneapolis fed surveys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growth 101</vt:lpstr>
      <vt:lpstr>PowerPoint Presentation</vt:lpstr>
      <vt:lpstr>Economic growth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word about immigration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factors for affecting labor force growth</vt:lpstr>
      <vt:lpstr>PowerPoint Presentation</vt:lpstr>
      <vt:lpstr>So what’s your point, ron?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Nina F</dc:creator>
  <cp:lastModifiedBy>Wirtz, Ron</cp:lastModifiedBy>
  <cp:revision>1851</cp:revision>
  <cp:lastPrinted>2021-11-24T14:13:21Z</cp:lastPrinted>
  <dcterms:created xsi:type="dcterms:W3CDTF">2019-11-11T12:43:42Z</dcterms:created>
  <dcterms:modified xsi:type="dcterms:W3CDTF">2024-02-02T18:57:58Z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46eb1008-c229-460b-ac02-4425c8c9bdf1</vt:lpwstr>
  </property>
  <property fmtid="{D5CDD505-2E9C-101B-9397-08002B2CF9AE}" pid="3" name="MSIP_Label_65269c60-0483-4c57-9e8c-3779d6900235_Enabled">
    <vt:lpwstr>true</vt:lpwstr>
  </property>
  <property fmtid="{D5CDD505-2E9C-101B-9397-08002B2CF9AE}" pid="4" name="MSIP_Label_65269c60-0483-4c57-9e8c-3779d6900235_SetDate">
    <vt:lpwstr>2022-03-22T20:36:06Z</vt:lpwstr>
  </property>
  <property fmtid="{D5CDD505-2E9C-101B-9397-08002B2CF9AE}" pid="5" name="MSIP_Label_65269c60-0483-4c57-9e8c-3779d6900235_Method">
    <vt:lpwstr>Privileged</vt:lpwstr>
  </property>
  <property fmtid="{D5CDD505-2E9C-101B-9397-08002B2CF9AE}" pid="6" name="MSIP_Label_65269c60-0483-4c57-9e8c-3779d6900235_Name">
    <vt:lpwstr>65269c60-0483-4c57-9e8c-3779d6900235</vt:lpwstr>
  </property>
  <property fmtid="{D5CDD505-2E9C-101B-9397-08002B2CF9AE}" pid="7" name="MSIP_Label_65269c60-0483-4c57-9e8c-3779d6900235_SiteId">
    <vt:lpwstr>b397c653-5b19-463f-b9fc-af658ded9128</vt:lpwstr>
  </property>
  <property fmtid="{D5CDD505-2E9C-101B-9397-08002B2CF9AE}" pid="8" name="MSIP_Label_65269c60-0483-4c57-9e8c-3779d6900235_ActionId">
    <vt:lpwstr>eaa057c7-0ee0-4ab0-9f1d-4278355a5238</vt:lpwstr>
  </property>
  <property fmtid="{D5CDD505-2E9C-101B-9397-08002B2CF9AE}" pid="9" name="MSIP_Label_65269c60-0483-4c57-9e8c-3779d6900235_ContentBits">
    <vt:lpwstr>0</vt:lpwstr>
  </property>
</Properties>
</file>